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83"/>
  </p:notesMasterIdLst>
  <p:sldIdLst>
    <p:sldId id="256" r:id="rId2"/>
    <p:sldId id="379" r:id="rId3"/>
    <p:sldId id="382" r:id="rId4"/>
    <p:sldId id="300" r:id="rId5"/>
    <p:sldId id="378" r:id="rId6"/>
    <p:sldId id="380" r:id="rId7"/>
    <p:sldId id="381" r:id="rId8"/>
    <p:sldId id="383" r:id="rId9"/>
    <p:sldId id="311" r:id="rId10"/>
    <p:sldId id="386" r:id="rId11"/>
    <p:sldId id="387" r:id="rId12"/>
    <p:sldId id="388" r:id="rId13"/>
    <p:sldId id="389" r:id="rId14"/>
    <p:sldId id="391" r:id="rId15"/>
    <p:sldId id="392" r:id="rId16"/>
    <p:sldId id="393" r:id="rId17"/>
    <p:sldId id="309" r:id="rId18"/>
    <p:sldId id="394" r:id="rId19"/>
    <p:sldId id="396" r:id="rId20"/>
    <p:sldId id="397" r:id="rId21"/>
    <p:sldId id="398" r:id="rId22"/>
    <p:sldId id="399" r:id="rId23"/>
    <p:sldId id="400" r:id="rId24"/>
    <p:sldId id="385" r:id="rId25"/>
    <p:sldId id="312" r:id="rId26"/>
    <p:sldId id="313" r:id="rId27"/>
    <p:sldId id="314" r:id="rId28"/>
    <p:sldId id="315" r:id="rId29"/>
    <p:sldId id="316" r:id="rId30"/>
    <p:sldId id="317" r:id="rId31"/>
    <p:sldId id="318" r:id="rId32"/>
    <p:sldId id="319" r:id="rId33"/>
    <p:sldId id="320" r:id="rId34"/>
    <p:sldId id="321" r:id="rId35"/>
    <p:sldId id="322" r:id="rId36"/>
    <p:sldId id="323" r:id="rId37"/>
    <p:sldId id="330" r:id="rId38"/>
    <p:sldId id="331" r:id="rId39"/>
    <p:sldId id="333" r:id="rId40"/>
    <p:sldId id="334" r:id="rId41"/>
    <p:sldId id="335" r:id="rId42"/>
    <p:sldId id="336" r:id="rId43"/>
    <p:sldId id="337" r:id="rId44"/>
    <p:sldId id="338" r:id="rId45"/>
    <p:sldId id="339" r:id="rId46"/>
    <p:sldId id="340" r:id="rId47"/>
    <p:sldId id="342" r:id="rId48"/>
    <p:sldId id="343" r:id="rId49"/>
    <p:sldId id="344" r:id="rId50"/>
    <p:sldId id="345" r:id="rId51"/>
    <p:sldId id="347" r:id="rId52"/>
    <p:sldId id="346" r:id="rId53"/>
    <p:sldId id="348" r:id="rId54"/>
    <p:sldId id="349" r:id="rId55"/>
    <p:sldId id="350" r:id="rId56"/>
    <p:sldId id="351" r:id="rId57"/>
    <p:sldId id="352" r:id="rId58"/>
    <p:sldId id="353" r:id="rId59"/>
    <p:sldId id="354" r:id="rId60"/>
    <p:sldId id="355" r:id="rId61"/>
    <p:sldId id="356" r:id="rId62"/>
    <p:sldId id="357" r:id="rId63"/>
    <p:sldId id="358" r:id="rId64"/>
    <p:sldId id="359" r:id="rId65"/>
    <p:sldId id="360" r:id="rId66"/>
    <p:sldId id="361" r:id="rId67"/>
    <p:sldId id="362" r:id="rId68"/>
    <p:sldId id="363" r:id="rId69"/>
    <p:sldId id="365" r:id="rId70"/>
    <p:sldId id="366" r:id="rId71"/>
    <p:sldId id="367" r:id="rId72"/>
    <p:sldId id="368" r:id="rId73"/>
    <p:sldId id="369" r:id="rId74"/>
    <p:sldId id="370" r:id="rId75"/>
    <p:sldId id="371" r:id="rId76"/>
    <p:sldId id="372" r:id="rId77"/>
    <p:sldId id="373" r:id="rId78"/>
    <p:sldId id="374" r:id="rId79"/>
    <p:sldId id="375" r:id="rId80"/>
    <p:sldId id="376" r:id="rId81"/>
    <p:sldId id="377" r:id="rId8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9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472853E-D0AB-491D-B343-6DDEF0986DC7}" type="datetimeFigureOut">
              <a:rPr lang="en-US" smtClean="0"/>
              <a:t>8/23/2018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F320B16-B8F0-4909-A7AB-DF1678D6EA50}" type="slidenum">
              <a:rPr lang="en-US" smtClean="0"/>
              <a:t>‹#›</a:t>
            </a:fld>
            <a:endParaRPr lang="en-US"/>
          </a:p>
        </p:txBody>
      </p:sp>
    </p:spTree>
    <p:extLst>
      <p:ext uri="{BB962C8B-B14F-4D97-AF65-F5344CB8AC3E}">
        <p14:creationId xmlns:p14="http://schemas.microsoft.com/office/powerpoint/2010/main" val="591144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1</a:t>
            </a:fld>
            <a:endParaRPr lang="en-US"/>
          </a:p>
        </p:txBody>
      </p:sp>
    </p:spTree>
    <p:extLst>
      <p:ext uri="{BB962C8B-B14F-4D97-AF65-F5344CB8AC3E}">
        <p14:creationId xmlns:p14="http://schemas.microsoft.com/office/powerpoint/2010/main" val="11986953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16</a:t>
            </a:fld>
            <a:endParaRPr lang="en-US"/>
          </a:p>
        </p:txBody>
      </p:sp>
    </p:spTree>
    <p:extLst>
      <p:ext uri="{BB962C8B-B14F-4D97-AF65-F5344CB8AC3E}">
        <p14:creationId xmlns:p14="http://schemas.microsoft.com/office/powerpoint/2010/main" val="39123469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17</a:t>
            </a:fld>
            <a:endParaRPr lang="en-US"/>
          </a:p>
        </p:txBody>
      </p:sp>
    </p:spTree>
    <p:extLst>
      <p:ext uri="{BB962C8B-B14F-4D97-AF65-F5344CB8AC3E}">
        <p14:creationId xmlns:p14="http://schemas.microsoft.com/office/powerpoint/2010/main" val="32345816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18</a:t>
            </a:fld>
            <a:endParaRPr lang="en-US"/>
          </a:p>
        </p:txBody>
      </p:sp>
    </p:spTree>
    <p:extLst>
      <p:ext uri="{BB962C8B-B14F-4D97-AF65-F5344CB8AC3E}">
        <p14:creationId xmlns:p14="http://schemas.microsoft.com/office/powerpoint/2010/main" val="24417469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19</a:t>
            </a:fld>
            <a:endParaRPr lang="en-US"/>
          </a:p>
        </p:txBody>
      </p:sp>
    </p:spTree>
    <p:extLst>
      <p:ext uri="{BB962C8B-B14F-4D97-AF65-F5344CB8AC3E}">
        <p14:creationId xmlns:p14="http://schemas.microsoft.com/office/powerpoint/2010/main" val="31949470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20</a:t>
            </a:fld>
            <a:endParaRPr lang="en-US"/>
          </a:p>
        </p:txBody>
      </p:sp>
    </p:spTree>
    <p:extLst>
      <p:ext uri="{BB962C8B-B14F-4D97-AF65-F5344CB8AC3E}">
        <p14:creationId xmlns:p14="http://schemas.microsoft.com/office/powerpoint/2010/main" val="39153297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21</a:t>
            </a:fld>
            <a:endParaRPr lang="en-US"/>
          </a:p>
        </p:txBody>
      </p:sp>
    </p:spTree>
    <p:extLst>
      <p:ext uri="{BB962C8B-B14F-4D97-AF65-F5344CB8AC3E}">
        <p14:creationId xmlns:p14="http://schemas.microsoft.com/office/powerpoint/2010/main" val="26282140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22</a:t>
            </a:fld>
            <a:endParaRPr lang="en-US"/>
          </a:p>
        </p:txBody>
      </p:sp>
    </p:spTree>
    <p:extLst>
      <p:ext uri="{BB962C8B-B14F-4D97-AF65-F5344CB8AC3E}">
        <p14:creationId xmlns:p14="http://schemas.microsoft.com/office/powerpoint/2010/main" val="40803781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23</a:t>
            </a:fld>
            <a:endParaRPr lang="en-US"/>
          </a:p>
        </p:txBody>
      </p:sp>
    </p:spTree>
    <p:extLst>
      <p:ext uri="{BB962C8B-B14F-4D97-AF65-F5344CB8AC3E}">
        <p14:creationId xmlns:p14="http://schemas.microsoft.com/office/powerpoint/2010/main" val="32382558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24</a:t>
            </a:fld>
            <a:endParaRPr lang="en-US"/>
          </a:p>
        </p:txBody>
      </p:sp>
    </p:spTree>
    <p:extLst>
      <p:ext uri="{BB962C8B-B14F-4D97-AF65-F5344CB8AC3E}">
        <p14:creationId xmlns:p14="http://schemas.microsoft.com/office/powerpoint/2010/main" val="18033758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25</a:t>
            </a:fld>
            <a:endParaRPr lang="en-US"/>
          </a:p>
        </p:txBody>
      </p:sp>
    </p:spTree>
    <p:extLst>
      <p:ext uri="{BB962C8B-B14F-4D97-AF65-F5344CB8AC3E}">
        <p14:creationId xmlns:p14="http://schemas.microsoft.com/office/powerpoint/2010/main" val="3282749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4</a:t>
            </a:fld>
            <a:endParaRPr lang="en-US"/>
          </a:p>
        </p:txBody>
      </p:sp>
    </p:spTree>
    <p:extLst>
      <p:ext uri="{BB962C8B-B14F-4D97-AF65-F5344CB8AC3E}">
        <p14:creationId xmlns:p14="http://schemas.microsoft.com/office/powerpoint/2010/main" val="25148239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26</a:t>
            </a:fld>
            <a:endParaRPr lang="en-US"/>
          </a:p>
        </p:txBody>
      </p:sp>
    </p:spTree>
    <p:extLst>
      <p:ext uri="{BB962C8B-B14F-4D97-AF65-F5344CB8AC3E}">
        <p14:creationId xmlns:p14="http://schemas.microsoft.com/office/powerpoint/2010/main" val="32631910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27</a:t>
            </a:fld>
            <a:endParaRPr lang="en-US"/>
          </a:p>
        </p:txBody>
      </p:sp>
    </p:spTree>
    <p:extLst>
      <p:ext uri="{BB962C8B-B14F-4D97-AF65-F5344CB8AC3E}">
        <p14:creationId xmlns:p14="http://schemas.microsoft.com/office/powerpoint/2010/main" val="6196305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28</a:t>
            </a:fld>
            <a:endParaRPr lang="en-US"/>
          </a:p>
        </p:txBody>
      </p:sp>
    </p:spTree>
    <p:extLst>
      <p:ext uri="{BB962C8B-B14F-4D97-AF65-F5344CB8AC3E}">
        <p14:creationId xmlns:p14="http://schemas.microsoft.com/office/powerpoint/2010/main" val="29290094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29</a:t>
            </a:fld>
            <a:endParaRPr lang="en-US"/>
          </a:p>
        </p:txBody>
      </p:sp>
    </p:spTree>
    <p:extLst>
      <p:ext uri="{BB962C8B-B14F-4D97-AF65-F5344CB8AC3E}">
        <p14:creationId xmlns:p14="http://schemas.microsoft.com/office/powerpoint/2010/main" val="27576552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30</a:t>
            </a:fld>
            <a:endParaRPr lang="en-US"/>
          </a:p>
        </p:txBody>
      </p:sp>
    </p:spTree>
    <p:extLst>
      <p:ext uri="{BB962C8B-B14F-4D97-AF65-F5344CB8AC3E}">
        <p14:creationId xmlns:p14="http://schemas.microsoft.com/office/powerpoint/2010/main" val="41301848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31</a:t>
            </a:fld>
            <a:endParaRPr lang="en-US"/>
          </a:p>
        </p:txBody>
      </p:sp>
    </p:spTree>
    <p:extLst>
      <p:ext uri="{BB962C8B-B14F-4D97-AF65-F5344CB8AC3E}">
        <p14:creationId xmlns:p14="http://schemas.microsoft.com/office/powerpoint/2010/main" val="17381133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32</a:t>
            </a:fld>
            <a:endParaRPr lang="en-US"/>
          </a:p>
        </p:txBody>
      </p:sp>
    </p:spTree>
    <p:extLst>
      <p:ext uri="{BB962C8B-B14F-4D97-AF65-F5344CB8AC3E}">
        <p14:creationId xmlns:p14="http://schemas.microsoft.com/office/powerpoint/2010/main" val="32786934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33</a:t>
            </a:fld>
            <a:endParaRPr lang="en-US"/>
          </a:p>
        </p:txBody>
      </p:sp>
    </p:spTree>
    <p:extLst>
      <p:ext uri="{BB962C8B-B14F-4D97-AF65-F5344CB8AC3E}">
        <p14:creationId xmlns:p14="http://schemas.microsoft.com/office/powerpoint/2010/main" val="9800797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34</a:t>
            </a:fld>
            <a:endParaRPr lang="en-US"/>
          </a:p>
        </p:txBody>
      </p:sp>
    </p:spTree>
    <p:extLst>
      <p:ext uri="{BB962C8B-B14F-4D97-AF65-F5344CB8AC3E}">
        <p14:creationId xmlns:p14="http://schemas.microsoft.com/office/powerpoint/2010/main" val="34052380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35</a:t>
            </a:fld>
            <a:endParaRPr lang="en-US"/>
          </a:p>
        </p:txBody>
      </p:sp>
    </p:spTree>
    <p:extLst>
      <p:ext uri="{BB962C8B-B14F-4D97-AF65-F5344CB8AC3E}">
        <p14:creationId xmlns:p14="http://schemas.microsoft.com/office/powerpoint/2010/main" val="39570850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9</a:t>
            </a:fld>
            <a:endParaRPr lang="en-US"/>
          </a:p>
        </p:txBody>
      </p:sp>
    </p:spTree>
    <p:extLst>
      <p:ext uri="{BB962C8B-B14F-4D97-AF65-F5344CB8AC3E}">
        <p14:creationId xmlns:p14="http://schemas.microsoft.com/office/powerpoint/2010/main" val="175927119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36</a:t>
            </a:fld>
            <a:endParaRPr lang="en-US"/>
          </a:p>
        </p:txBody>
      </p:sp>
    </p:spTree>
    <p:extLst>
      <p:ext uri="{BB962C8B-B14F-4D97-AF65-F5344CB8AC3E}">
        <p14:creationId xmlns:p14="http://schemas.microsoft.com/office/powerpoint/2010/main" val="258686366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37</a:t>
            </a:fld>
            <a:endParaRPr lang="en-US"/>
          </a:p>
        </p:txBody>
      </p:sp>
    </p:spTree>
    <p:extLst>
      <p:ext uri="{BB962C8B-B14F-4D97-AF65-F5344CB8AC3E}">
        <p14:creationId xmlns:p14="http://schemas.microsoft.com/office/powerpoint/2010/main" val="8458630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38</a:t>
            </a:fld>
            <a:endParaRPr lang="en-US"/>
          </a:p>
        </p:txBody>
      </p:sp>
    </p:spTree>
    <p:extLst>
      <p:ext uri="{BB962C8B-B14F-4D97-AF65-F5344CB8AC3E}">
        <p14:creationId xmlns:p14="http://schemas.microsoft.com/office/powerpoint/2010/main" val="195935586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39</a:t>
            </a:fld>
            <a:endParaRPr lang="en-US"/>
          </a:p>
        </p:txBody>
      </p:sp>
    </p:spTree>
    <p:extLst>
      <p:ext uri="{BB962C8B-B14F-4D97-AF65-F5344CB8AC3E}">
        <p14:creationId xmlns:p14="http://schemas.microsoft.com/office/powerpoint/2010/main" val="15900752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40</a:t>
            </a:fld>
            <a:endParaRPr lang="en-US"/>
          </a:p>
        </p:txBody>
      </p:sp>
    </p:spTree>
    <p:extLst>
      <p:ext uri="{BB962C8B-B14F-4D97-AF65-F5344CB8AC3E}">
        <p14:creationId xmlns:p14="http://schemas.microsoft.com/office/powerpoint/2010/main" val="22803646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41</a:t>
            </a:fld>
            <a:endParaRPr lang="en-US"/>
          </a:p>
        </p:txBody>
      </p:sp>
    </p:spTree>
    <p:extLst>
      <p:ext uri="{BB962C8B-B14F-4D97-AF65-F5344CB8AC3E}">
        <p14:creationId xmlns:p14="http://schemas.microsoft.com/office/powerpoint/2010/main" val="402623832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42</a:t>
            </a:fld>
            <a:endParaRPr lang="en-US"/>
          </a:p>
        </p:txBody>
      </p:sp>
    </p:spTree>
    <p:extLst>
      <p:ext uri="{BB962C8B-B14F-4D97-AF65-F5344CB8AC3E}">
        <p14:creationId xmlns:p14="http://schemas.microsoft.com/office/powerpoint/2010/main" val="189019938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43</a:t>
            </a:fld>
            <a:endParaRPr lang="en-US"/>
          </a:p>
        </p:txBody>
      </p:sp>
    </p:spTree>
    <p:extLst>
      <p:ext uri="{BB962C8B-B14F-4D97-AF65-F5344CB8AC3E}">
        <p14:creationId xmlns:p14="http://schemas.microsoft.com/office/powerpoint/2010/main" val="405398011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44</a:t>
            </a:fld>
            <a:endParaRPr lang="en-US"/>
          </a:p>
        </p:txBody>
      </p:sp>
    </p:spTree>
    <p:extLst>
      <p:ext uri="{BB962C8B-B14F-4D97-AF65-F5344CB8AC3E}">
        <p14:creationId xmlns:p14="http://schemas.microsoft.com/office/powerpoint/2010/main" val="114156311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45</a:t>
            </a:fld>
            <a:endParaRPr lang="en-US"/>
          </a:p>
        </p:txBody>
      </p:sp>
    </p:spTree>
    <p:extLst>
      <p:ext uri="{BB962C8B-B14F-4D97-AF65-F5344CB8AC3E}">
        <p14:creationId xmlns:p14="http://schemas.microsoft.com/office/powerpoint/2010/main" val="3908702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10</a:t>
            </a:fld>
            <a:endParaRPr lang="en-US"/>
          </a:p>
        </p:txBody>
      </p:sp>
    </p:spTree>
    <p:extLst>
      <p:ext uri="{BB962C8B-B14F-4D97-AF65-F5344CB8AC3E}">
        <p14:creationId xmlns:p14="http://schemas.microsoft.com/office/powerpoint/2010/main" val="170873241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46</a:t>
            </a:fld>
            <a:endParaRPr lang="en-US"/>
          </a:p>
        </p:txBody>
      </p:sp>
    </p:spTree>
    <p:extLst>
      <p:ext uri="{BB962C8B-B14F-4D97-AF65-F5344CB8AC3E}">
        <p14:creationId xmlns:p14="http://schemas.microsoft.com/office/powerpoint/2010/main" val="157163989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47</a:t>
            </a:fld>
            <a:endParaRPr lang="en-US"/>
          </a:p>
        </p:txBody>
      </p:sp>
    </p:spTree>
    <p:extLst>
      <p:ext uri="{BB962C8B-B14F-4D97-AF65-F5344CB8AC3E}">
        <p14:creationId xmlns:p14="http://schemas.microsoft.com/office/powerpoint/2010/main" val="17378323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48</a:t>
            </a:fld>
            <a:endParaRPr lang="en-US"/>
          </a:p>
        </p:txBody>
      </p:sp>
    </p:spTree>
    <p:extLst>
      <p:ext uri="{BB962C8B-B14F-4D97-AF65-F5344CB8AC3E}">
        <p14:creationId xmlns:p14="http://schemas.microsoft.com/office/powerpoint/2010/main" val="162151354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49</a:t>
            </a:fld>
            <a:endParaRPr lang="en-US"/>
          </a:p>
        </p:txBody>
      </p:sp>
    </p:spTree>
    <p:extLst>
      <p:ext uri="{BB962C8B-B14F-4D97-AF65-F5344CB8AC3E}">
        <p14:creationId xmlns:p14="http://schemas.microsoft.com/office/powerpoint/2010/main" val="191395867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320B16-B8F0-4909-A7AB-DF1678D6EA50}" type="slidenum">
              <a:rPr lang="en-US" smtClean="0"/>
              <a:t>50</a:t>
            </a:fld>
            <a:endParaRPr lang="en-US"/>
          </a:p>
        </p:txBody>
      </p:sp>
    </p:spTree>
    <p:extLst>
      <p:ext uri="{BB962C8B-B14F-4D97-AF65-F5344CB8AC3E}">
        <p14:creationId xmlns:p14="http://schemas.microsoft.com/office/powerpoint/2010/main" val="83860367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51</a:t>
            </a:fld>
            <a:endParaRPr lang="en-US"/>
          </a:p>
        </p:txBody>
      </p:sp>
    </p:spTree>
    <p:extLst>
      <p:ext uri="{BB962C8B-B14F-4D97-AF65-F5344CB8AC3E}">
        <p14:creationId xmlns:p14="http://schemas.microsoft.com/office/powerpoint/2010/main" val="409647472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52</a:t>
            </a:fld>
            <a:endParaRPr lang="en-US"/>
          </a:p>
        </p:txBody>
      </p:sp>
    </p:spTree>
    <p:extLst>
      <p:ext uri="{BB962C8B-B14F-4D97-AF65-F5344CB8AC3E}">
        <p14:creationId xmlns:p14="http://schemas.microsoft.com/office/powerpoint/2010/main" val="16741400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53</a:t>
            </a:fld>
            <a:endParaRPr lang="en-US"/>
          </a:p>
        </p:txBody>
      </p:sp>
    </p:spTree>
    <p:extLst>
      <p:ext uri="{BB962C8B-B14F-4D97-AF65-F5344CB8AC3E}">
        <p14:creationId xmlns:p14="http://schemas.microsoft.com/office/powerpoint/2010/main" val="94514009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54</a:t>
            </a:fld>
            <a:endParaRPr lang="en-US"/>
          </a:p>
        </p:txBody>
      </p:sp>
    </p:spTree>
    <p:extLst>
      <p:ext uri="{BB962C8B-B14F-4D97-AF65-F5344CB8AC3E}">
        <p14:creationId xmlns:p14="http://schemas.microsoft.com/office/powerpoint/2010/main" val="204297986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55</a:t>
            </a:fld>
            <a:endParaRPr lang="en-US"/>
          </a:p>
        </p:txBody>
      </p:sp>
    </p:spTree>
    <p:extLst>
      <p:ext uri="{BB962C8B-B14F-4D97-AF65-F5344CB8AC3E}">
        <p14:creationId xmlns:p14="http://schemas.microsoft.com/office/powerpoint/2010/main" val="11853456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11</a:t>
            </a:fld>
            <a:endParaRPr lang="en-US"/>
          </a:p>
        </p:txBody>
      </p:sp>
    </p:spTree>
    <p:extLst>
      <p:ext uri="{BB962C8B-B14F-4D97-AF65-F5344CB8AC3E}">
        <p14:creationId xmlns:p14="http://schemas.microsoft.com/office/powerpoint/2010/main" val="214116911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56</a:t>
            </a:fld>
            <a:endParaRPr lang="en-US"/>
          </a:p>
        </p:txBody>
      </p:sp>
    </p:spTree>
    <p:extLst>
      <p:ext uri="{BB962C8B-B14F-4D97-AF65-F5344CB8AC3E}">
        <p14:creationId xmlns:p14="http://schemas.microsoft.com/office/powerpoint/2010/main" val="373643036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57</a:t>
            </a:fld>
            <a:endParaRPr lang="en-US"/>
          </a:p>
        </p:txBody>
      </p:sp>
    </p:spTree>
    <p:extLst>
      <p:ext uri="{BB962C8B-B14F-4D97-AF65-F5344CB8AC3E}">
        <p14:creationId xmlns:p14="http://schemas.microsoft.com/office/powerpoint/2010/main" val="285631707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58</a:t>
            </a:fld>
            <a:endParaRPr lang="en-US"/>
          </a:p>
        </p:txBody>
      </p:sp>
    </p:spTree>
    <p:extLst>
      <p:ext uri="{BB962C8B-B14F-4D97-AF65-F5344CB8AC3E}">
        <p14:creationId xmlns:p14="http://schemas.microsoft.com/office/powerpoint/2010/main" val="252846242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59</a:t>
            </a:fld>
            <a:endParaRPr lang="en-US"/>
          </a:p>
        </p:txBody>
      </p:sp>
    </p:spTree>
    <p:extLst>
      <p:ext uri="{BB962C8B-B14F-4D97-AF65-F5344CB8AC3E}">
        <p14:creationId xmlns:p14="http://schemas.microsoft.com/office/powerpoint/2010/main" val="76189819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60</a:t>
            </a:fld>
            <a:endParaRPr lang="en-US"/>
          </a:p>
        </p:txBody>
      </p:sp>
    </p:spTree>
    <p:extLst>
      <p:ext uri="{BB962C8B-B14F-4D97-AF65-F5344CB8AC3E}">
        <p14:creationId xmlns:p14="http://schemas.microsoft.com/office/powerpoint/2010/main" val="409239452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61</a:t>
            </a:fld>
            <a:endParaRPr lang="en-US"/>
          </a:p>
        </p:txBody>
      </p:sp>
    </p:spTree>
    <p:extLst>
      <p:ext uri="{BB962C8B-B14F-4D97-AF65-F5344CB8AC3E}">
        <p14:creationId xmlns:p14="http://schemas.microsoft.com/office/powerpoint/2010/main" val="269862222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62</a:t>
            </a:fld>
            <a:endParaRPr lang="en-US"/>
          </a:p>
        </p:txBody>
      </p:sp>
    </p:spTree>
    <p:extLst>
      <p:ext uri="{BB962C8B-B14F-4D97-AF65-F5344CB8AC3E}">
        <p14:creationId xmlns:p14="http://schemas.microsoft.com/office/powerpoint/2010/main" val="51368750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63</a:t>
            </a:fld>
            <a:endParaRPr lang="en-US"/>
          </a:p>
        </p:txBody>
      </p:sp>
    </p:spTree>
    <p:extLst>
      <p:ext uri="{BB962C8B-B14F-4D97-AF65-F5344CB8AC3E}">
        <p14:creationId xmlns:p14="http://schemas.microsoft.com/office/powerpoint/2010/main" val="159937262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64</a:t>
            </a:fld>
            <a:endParaRPr lang="en-US"/>
          </a:p>
        </p:txBody>
      </p:sp>
    </p:spTree>
    <p:extLst>
      <p:ext uri="{BB962C8B-B14F-4D97-AF65-F5344CB8AC3E}">
        <p14:creationId xmlns:p14="http://schemas.microsoft.com/office/powerpoint/2010/main" val="130445245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65</a:t>
            </a:fld>
            <a:endParaRPr lang="en-US"/>
          </a:p>
        </p:txBody>
      </p:sp>
    </p:spTree>
    <p:extLst>
      <p:ext uri="{BB962C8B-B14F-4D97-AF65-F5344CB8AC3E}">
        <p14:creationId xmlns:p14="http://schemas.microsoft.com/office/powerpoint/2010/main" val="28822936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12</a:t>
            </a:fld>
            <a:endParaRPr lang="en-US"/>
          </a:p>
        </p:txBody>
      </p:sp>
    </p:spTree>
    <p:extLst>
      <p:ext uri="{BB962C8B-B14F-4D97-AF65-F5344CB8AC3E}">
        <p14:creationId xmlns:p14="http://schemas.microsoft.com/office/powerpoint/2010/main" val="56506830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67</a:t>
            </a:fld>
            <a:endParaRPr lang="en-US"/>
          </a:p>
        </p:txBody>
      </p:sp>
    </p:spTree>
    <p:extLst>
      <p:ext uri="{BB962C8B-B14F-4D97-AF65-F5344CB8AC3E}">
        <p14:creationId xmlns:p14="http://schemas.microsoft.com/office/powerpoint/2010/main" val="177862452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68</a:t>
            </a:fld>
            <a:endParaRPr lang="en-US"/>
          </a:p>
        </p:txBody>
      </p:sp>
    </p:spTree>
    <p:extLst>
      <p:ext uri="{BB962C8B-B14F-4D97-AF65-F5344CB8AC3E}">
        <p14:creationId xmlns:p14="http://schemas.microsoft.com/office/powerpoint/2010/main" val="39853118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69</a:t>
            </a:fld>
            <a:endParaRPr lang="en-US"/>
          </a:p>
        </p:txBody>
      </p:sp>
    </p:spTree>
    <p:extLst>
      <p:ext uri="{BB962C8B-B14F-4D97-AF65-F5344CB8AC3E}">
        <p14:creationId xmlns:p14="http://schemas.microsoft.com/office/powerpoint/2010/main" val="7798997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70</a:t>
            </a:fld>
            <a:endParaRPr lang="en-US"/>
          </a:p>
        </p:txBody>
      </p:sp>
    </p:spTree>
    <p:extLst>
      <p:ext uri="{BB962C8B-B14F-4D97-AF65-F5344CB8AC3E}">
        <p14:creationId xmlns:p14="http://schemas.microsoft.com/office/powerpoint/2010/main" val="224390065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71</a:t>
            </a:fld>
            <a:endParaRPr lang="en-US"/>
          </a:p>
        </p:txBody>
      </p:sp>
    </p:spTree>
    <p:extLst>
      <p:ext uri="{BB962C8B-B14F-4D97-AF65-F5344CB8AC3E}">
        <p14:creationId xmlns:p14="http://schemas.microsoft.com/office/powerpoint/2010/main" val="327324627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72</a:t>
            </a:fld>
            <a:endParaRPr lang="en-US"/>
          </a:p>
        </p:txBody>
      </p:sp>
    </p:spTree>
    <p:extLst>
      <p:ext uri="{BB962C8B-B14F-4D97-AF65-F5344CB8AC3E}">
        <p14:creationId xmlns:p14="http://schemas.microsoft.com/office/powerpoint/2010/main" val="125463169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73</a:t>
            </a:fld>
            <a:endParaRPr lang="en-US"/>
          </a:p>
        </p:txBody>
      </p:sp>
    </p:spTree>
    <p:extLst>
      <p:ext uri="{BB962C8B-B14F-4D97-AF65-F5344CB8AC3E}">
        <p14:creationId xmlns:p14="http://schemas.microsoft.com/office/powerpoint/2010/main" val="191727364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74</a:t>
            </a:fld>
            <a:endParaRPr lang="en-US"/>
          </a:p>
        </p:txBody>
      </p:sp>
    </p:spTree>
    <p:extLst>
      <p:ext uri="{BB962C8B-B14F-4D97-AF65-F5344CB8AC3E}">
        <p14:creationId xmlns:p14="http://schemas.microsoft.com/office/powerpoint/2010/main" val="406163724"/>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75</a:t>
            </a:fld>
            <a:endParaRPr lang="en-US"/>
          </a:p>
        </p:txBody>
      </p:sp>
    </p:spTree>
    <p:extLst>
      <p:ext uri="{BB962C8B-B14F-4D97-AF65-F5344CB8AC3E}">
        <p14:creationId xmlns:p14="http://schemas.microsoft.com/office/powerpoint/2010/main" val="590677537"/>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76</a:t>
            </a:fld>
            <a:endParaRPr lang="en-US"/>
          </a:p>
        </p:txBody>
      </p:sp>
    </p:spTree>
    <p:extLst>
      <p:ext uri="{BB962C8B-B14F-4D97-AF65-F5344CB8AC3E}">
        <p14:creationId xmlns:p14="http://schemas.microsoft.com/office/powerpoint/2010/main" val="24654352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13</a:t>
            </a:fld>
            <a:endParaRPr lang="en-US"/>
          </a:p>
        </p:txBody>
      </p:sp>
    </p:spTree>
    <p:extLst>
      <p:ext uri="{BB962C8B-B14F-4D97-AF65-F5344CB8AC3E}">
        <p14:creationId xmlns:p14="http://schemas.microsoft.com/office/powerpoint/2010/main" val="196299087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77</a:t>
            </a:fld>
            <a:endParaRPr lang="en-US"/>
          </a:p>
        </p:txBody>
      </p:sp>
    </p:spTree>
    <p:extLst>
      <p:ext uri="{BB962C8B-B14F-4D97-AF65-F5344CB8AC3E}">
        <p14:creationId xmlns:p14="http://schemas.microsoft.com/office/powerpoint/2010/main" val="1588393438"/>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78</a:t>
            </a:fld>
            <a:endParaRPr lang="en-US"/>
          </a:p>
        </p:txBody>
      </p:sp>
    </p:spTree>
    <p:extLst>
      <p:ext uri="{BB962C8B-B14F-4D97-AF65-F5344CB8AC3E}">
        <p14:creationId xmlns:p14="http://schemas.microsoft.com/office/powerpoint/2010/main" val="2806651864"/>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79</a:t>
            </a:fld>
            <a:endParaRPr lang="en-US"/>
          </a:p>
        </p:txBody>
      </p:sp>
    </p:spTree>
    <p:extLst>
      <p:ext uri="{BB962C8B-B14F-4D97-AF65-F5344CB8AC3E}">
        <p14:creationId xmlns:p14="http://schemas.microsoft.com/office/powerpoint/2010/main" val="652932491"/>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80</a:t>
            </a:fld>
            <a:endParaRPr lang="en-US"/>
          </a:p>
        </p:txBody>
      </p:sp>
    </p:spTree>
    <p:extLst>
      <p:ext uri="{BB962C8B-B14F-4D97-AF65-F5344CB8AC3E}">
        <p14:creationId xmlns:p14="http://schemas.microsoft.com/office/powerpoint/2010/main" val="3156547970"/>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81</a:t>
            </a:fld>
            <a:endParaRPr lang="en-US"/>
          </a:p>
        </p:txBody>
      </p:sp>
    </p:spTree>
    <p:extLst>
      <p:ext uri="{BB962C8B-B14F-4D97-AF65-F5344CB8AC3E}">
        <p14:creationId xmlns:p14="http://schemas.microsoft.com/office/powerpoint/2010/main" val="7027486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14</a:t>
            </a:fld>
            <a:endParaRPr lang="en-US"/>
          </a:p>
        </p:txBody>
      </p:sp>
    </p:spTree>
    <p:extLst>
      <p:ext uri="{BB962C8B-B14F-4D97-AF65-F5344CB8AC3E}">
        <p14:creationId xmlns:p14="http://schemas.microsoft.com/office/powerpoint/2010/main" val="1149114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20B16-B8F0-4909-A7AB-DF1678D6EA50}" type="slidenum">
              <a:rPr lang="en-US" smtClean="0"/>
              <a:t>15</a:t>
            </a:fld>
            <a:endParaRPr lang="en-US"/>
          </a:p>
        </p:txBody>
      </p:sp>
    </p:spTree>
    <p:extLst>
      <p:ext uri="{BB962C8B-B14F-4D97-AF65-F5344CB8AC3E}">
        <p14:creationId xmlns:p14="http://schemas.microsoft.com/office/powerpoint/2010/main" val="2716089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FB78DA5-6304-46F3-B361-B8A83C4437A1}" type="datetime1">
              <a:rPr lang="en-US" smtClean="0"/>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F29816-22B8-4F5D-8506-44C1E6101C5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D86851-D318-4375-93E1-CF9FF41F5B85}" type="datetime1">
              <a:rPr lang="en-US" smtClean="0"/>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F29816-22B8-4F5D-8506-44C1E6101C5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DDD265-439B-4E17-B4F0-D3E06BCBF5B4}" type="datetime1">
              <a:rPr lang="en-US" smtClean="0"/>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F29816-22B8-4F5D-8506-44C1E6101C5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5A1641-92F7-42A3-B93C-2DAB4EDE9CA4}" type="datetime1">
              <a:rPr lang="en-US" smtClean="0"/>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F29816-22B8-4F5D-8506-44C1E6101C5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AAD790-4FA1-48DC-B2A2-FC5EF14033BD}" type="datetime1">
              <a:rPr lang="en-US" smtClean="0"/>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F29816-22B8-4F5D-8506-44C1E6101C5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B73B927-3D63-4E9F-A8B1-DCF81A005855}" type="datetime1">
              <a:rPr lang="en-US" smtClean="0"/>
              <a:t>8/23/2018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F29816-22B8-4F5D-8506-44C1E6101C5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37671E6-8A25-48E1-A644-D7E5435CE37A}" type="datetime1">
              <a:rPr lang="en-US" smtClean="0"/>
              <a:t>8/23/2018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F29816-22B8-4F5D-8506-44C1E6101C5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B5C6D96-03F5-4E4F-B1E1-58B51468E0B0}" type="datetime1">
              <a:rPr lang="en-US" smtClean="0"/>
              <a:t>8/23/2018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F29816-22B8-4F5D-8506-44C1E6101C5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7DF795-DF78-4D70-92D6-57F9C7B65B4F}" type="datetime1">
              <a:rPr lang="en-US" smtClean="0"/>
              <a:t>8/23/2018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F29816-22B8-4F5D-8506-44C1E6101C5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CE6DD8-FECC-4FB7-AC20-3031311243C1}" type="datetime1">
              <a:rPr lang="en-US" smtClean="0"/>
              <a:t>8/23/2018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F29816-22B8-4F5D-8506-44C1E6101C56}"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EDC86741-0789-4602-A3B5-F1476D60C810}" type="datetime1">
              <a:rPr lang="en-US" smtClean="0"/>
              <a:t>8/23/2018</a:t>
            </a:fld>
            <a:endParaRPr lang="en-US"/>
          </a:p>
        </p:txBody>
      </p:sp>
      <p:sp>
        <p:nvSpPr>
          <p:cNvPr id="9" name="Slide Number Placeholder 8"/>
          <p:cNvSpPr>
            <a:spLocks noGrp="1"/>
          </p:cNvSpPr>
          <p:nvPr>
            <p:ph type="sldNum" sz="quarter" idx="11"/>
          </p:nvPr>
        </p:nvSpPr>
        <p:spPr/>
        <p:txBody>
          <a:bodyPr/>
          <a:lstStyle/>
          <a:p>
            <a:fld id="{FAF29816-22B8-4F5D-8506-44C1E6101C56}"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AF29816-22B8-4F5D-8506-44C1E6101C56}"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6712C947-AC4E-4A68-B76A-963EBE0DE777}" type="datetime1">
              <a:rPr lang="en-US" smtClean="0"/>
              <a:t>8/23/2018</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hyperlink" Target="https://klasing-associates.com/tax-evasion-fraud-representation/" TargetMode="External"/><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klasing-associates.com/spies-evasion-failure-file-constitute-tax-evasion/"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800" b="1" dirty="0"/>
              <a:t>Evasion of Payment of Taxes: The Undiscussed Tax Crime Plus Additional Tax Controversy Issues </a:t>
            </a:r>
            <a:br>
              <a:rPr lang="en-US" sz="4800" dirty="0"/>
            </a:br>
            <a:endParaRPr lang="en-US" sz="4800" dirty="0"/>
          </a:p>
        </p:txBody>
      </p:sp>
      <p:sp>
        <p:nvSpPr>
          <p:cNvPr id="3" name="Subtitle 2"/>
          <p:cNvSpPr>
            <a:spLocks noGrp="1"/>
          </p:cNvSpPr>
          <p:nvPr>
            <p:ph type="subTitle" idx="1"/>
          </p:nvPr>
        </p:nvSpPr>
        <p:spPr/>
        <p:txBody>
          <a:bodyPr/>
          <a:lstStyle/>
          <a:p>
            <a:endParaRPr lang="en-US" dirty="0"/>
          </a:p>
        </p:txBody>
      </p:sp>
      <p:pic>
        <p:nvPicPr>
          <p:cNvPr id="4" name="Picture 3" descr="DWKLogo"/>
          <p:cNvPicPr/>
          <p:nvPr/>
        </p:nvPicPr>
        <p:blipFill>
          <a:blip r:embed="rId3">
            <a:extLst>
              <a:ext uri="{28A0092B-C50C-407E-A947-70E740481C1C}">
                <a14:useLocalDpi xmlns:a14="http://schemas.microsoft.com/office/drawing/2010/main" val="0"/>
              </a:ext>
            </a:extLst>
          </a:blip>
          <a:srcRect/>
          <a:stretch>
            <a:fillRect/>
          </a:stretch>
        </p:blipFill>
        <p:spPr bwMode="auto">
          <a:xfrm>
            <a:off x="762000" y="4114800"/>
            <a:ext cx="6400800" cy="1752600"/>
          </a:xfrm>
          <a:prstGeom prst="rect">
            <a:avLst/>
          </a:prstGeom>
          <a:noFill/>
          <a:ln>
            <a:noFill/>
          </a:ln>
        </p:spPr>
      </p:pic>
      <p:sp>
        <p:nvSpPr>
          <p:cNvPr id="5" name="Slide Number Placeholder 4">
            <a:extLst>
              <a:ext uri="{FF2B5EF4-FFF2-40B4-BE49-F238E27FC236}">
                <a16:creationId xmlns:a16="http://schemas.microsoft.com/office/drawing/2014/main" id="{A8C5AB56-608D-4986-97BB-CA7694144CF4}"/>
              </a:ext>
            </a:extLst>
          </p:cNvPr>
          <p:cNvSpPr>
            <a:spLocks noGrp="1"/>
          </p:cNvSpPr>
          <p:nvPr>
            <p:ph type="sldNum" sz="quarter" idx="12"/>
          </p:nvPr>
        </p:nvSpPr>
        <p:spPr/>
        <p:txBody>
          <a:bodyPr/>
          <a:lstStyle/>
          <a:p>
            <a:fld id="{FAF29816-22B8-4F5D-8506-44C1E6101C56}" type="slidenum">
              <a:rPr lang="en-US" smtClean="0"/>
              <a:t>1</a:t>
            </a:fld>
            <a:endParaRPr lang="en-US"/>
          </a:p>
        </p:txBody>
      </p:sp>
    </p:spTree>
    <p:extLst>
      <p:ext uri="{BB962C8B-B14F-4D97-AF65-F5344CB8AC3E}">
        <p14:creationId xmlns:p14="http://schemas.microsoft.com/office/powerpoint/2010/main" val="4140711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Affirmative Act </a:t>
            </a:r>
          </a:p>
        </p:txBody>
      </p:sp>
      <p:sp>
        <p:nvSpPr>
          <p:cNvPr id="3" name="Content Placeholder 2"/>
          <p:cNvSpPr>
            <a:spLocks noGrp="1"/>
          </p:cNvSpPr>
          <p:nvPr>
            <p:ph sz="half" idx="2"/>
          </p:nvPr>
        </p:nvSpPr>
        <p:spPr>
          <a:xfrm>
            <a:off x="457200" y="1447800"/>
            <a:ext cx="4648200" cy="4953000"/>
          </a:xfrm>
        </p:spPr>
        <p:txBody>
          <a:bodyPr>
            <a:normAutofit fontScale="92500" lnSpcReduction="20000"/>
          </a:bodyPr>
          <a:lstStyle/>
          <a:p>
            <a:r>
              <a:rPr lang="en-US" dirty="0"/>
              <a:t>It must be established in an evasion of payment case that the </a:t>
            </a:r>
            <a:r>
              <a:rPr lang="en-US" b="1" dirty="0"/>
              <a:t>taxpayer took some affirmative action.</a:t>
            </a:r>
          </a:p>
          <a:p>
            <a:r>
              <a:rPr lang="en-US" b="1" dirty="0"/>
              <a:t>Merely failing to pay assessed taxes</a:t>
            </a:r>
            <a:r>
              <a:rPr lang="en-US" dirty="0"/>
              <a:t>, without more,  </a:t>
            </a:r>
            <a:r>
              <a:rPr lang="en-US" b="1" dirty="0"/>
              <a:t>does not constitute evasion of payment.</a:t>
            </a:r>
          </a:p>
          <a:p>
            <a:pPr marL="114300" indent="0">
              <a:buNone/>
            </a:pPr>
            <a:endParaRPr lang="en-US" dirty="0"/>
          </a:p>
          <a:p>
            <a:pPr marL="114300" indent="0">
              <a:buNone/>
            </a:pPr>
            <a:r>
              <a:rPr lang="en-US" dirty="0"/>
              <a:t>Generally, affirmative acts associated with evasion of payment -</a:t>
            </a:r>
          </a:p>
          <a:p>
            <a:pPr marL="114300" indent="0">
              <a:buNone/>
            </a:pPr>
            <a:endParaRPr lang="en-US" b="1" dirty="0"/>
          </a:p>
          <a:p>
            <a:pPr marL="114300" indent="0">
              <a:buNone/>
            </a:pPr>
            <a:r>
              <a:rPr lang="en-US" b="1" dirty="0"/>
              <a:t>involve some type of concealment of  the taxpayer's ability to pay taxes </a:t>
            </a:r>
          </a:p>
          <a:p>
            <a:pPr marL="114300" indent="0">
              <a:buNone/>
            </a:pPr>
            <a:endParaRPr lang="en-US" b="1" dirty="0"/>
          </a:p>
          <a:p>
            <a:pPr marL="114300" indent="0">
              <a:buNone/>
            </a:pPr>
            <a:r>
              <a:rPr lang="en-US" b="1" dirty="0"/>
              <a:t>or the removal of assets from the reach  of the Internal Revenue Service.   </a:t>
            </a:r>
          </a:p>
          <a:p>
            <a:pPr marL="114300" indent="0">
              <a:buNone/>
            </a:pPr>
            <a:endParaRPr lang="en-US" dirty="0"/>
          </a:p>
        </p:txBody>
      </p:sp>
      <p:pic>
        <p:nvPicPr>
          <p:cNvPr id="9" name="Content Placeholder 8"/>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5257800" y="2590800"/>
            <a:ext cx="2800350" cy="1628775"/>
          </a:xfrm>
        </p:spPr>
      </p:pic>
      <p:sp>
        <p:nvSpPr>
          <p:cNvPr id="4" name="Slide Number Placeholder 3">
            <a:extLst>
              <a:ext uri="{FF2B5EF4-FFF2-40B4-BE49-F238E27FC236}">
                <a16:creationId xmlns:a16="http://schemas.microsoft.com/office/drawing/2014/main" id="{136DA9E4-7D12-4EBA-8A84-59EBBAB11864}"/>
              </a:ext>
            </a:extLst>
          </p:cNvPr>
          <p:cNvSpPr>
            <a:spLocks noGrp="1"/>
          </p:cNvSpPr>
          <p:nvPr>
            <p:ph type="sldNum" sz="quarter" idx="12"/>
          </p:nvPr>
        </p:nvSpPr>
        <p:spPr/>
        <p:txBody>
          <a:bodyPr/>
          <a:lstStyle/>
          <a:p>
            <a:fld id="{FAF29816-22B8-4F5D-8506-44C1E6101C56}" type="slidenum">
              <a:rPr lang="en-US" smtClean="0"/>
              <a:t>10</a:t>
            </a:fld>
            <a:endParaRPr lang="en-US"/>
          </a:p>
        </p:txBody>
      </p:sp>
    </p:spTree>
    <p:extLst>
      <p:ext uri="{BB962C8B-B14F-4D97-AF65-F5344CB8AC3E}">
        <p14:creationId xmlns:p14="http://schemas.microsoft.com/office/powerpoint/2010/main" val="2877607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Affirmative Act </a:t>
            </a:r>
          </a:p>
        </p:txBody>
      </p:sp>
      <p:sp>
        <p:nvSpPr>
          <p:cNvPr id="3" name="Content Placeholder 2"/>
          <p:cNvSpPr>
            <a:spLocks noGrp="1"/>
          </p:cNvSpPr>
          <p:nvPr>
            <p:ph sz="half" idx="2"/>
          </p:nvPr>
        </p:nvSpPr>
        <p:spPr>
          <a:xfrm>
            <a:off x="457200" y="1447800"/>
            <a:ext cx="4648200" cy="4953000"/>
          </a:xfrm>
        </p:spPr>
        <p:txBody>
          <a:bodyPr>
            <a:normAutofit fontScale="92500" lnSpcReduction="10000"/>
          </a:bodyPr>
          <a:lstStyle/>
          <a:p>
            <a:r>
              <a:rPr lang="en-US" dirty="0"/>
              <a:t>The means by which there can be an attempt to evade </a:t>
            </a:r>
            <a:r>
              <a:rPr lang="en-US" b="1" u="sng" dirty="0"/>
              <a:t>are unlimited. </a:t>
            </a:r>
          </a:p>
          <a:p>
            <a:r>
              <a:rPr lang="en-US" dirty="0"/>
              <a:t>Section 7201 expressly provides that the </a:t>
            </a:r>
            <a:r>
              <a:rPr lang="en-US" b="1" dirty="0"/>
              <a:t>attempt can be "in any manner."</a:t>
            </a:r>
            <a:r>
              <a:rPr lang="en-US" dirty="0"/>
              <a:t>  The </a:t>
            </a:r>
            <a:r>
              <a:rPr lang="en-US" b="1" u="sng" dirty="0"/>
              <a:t>only requirement </a:t>
            </a:r>
            <a:r>
              <a:rPr lang="en-US" dirty="0"/>
              <a:t>is that the </a:t>
            </a:r>
            <a:r>
              <a:rPr lang="en-US" b="1" dirty="0"/>
              <a:t>taxpayer take some affirmative action with a tax evasion motive. </a:t>
            </a:r>
          </a:p>
          <a:p>
            <a:pPr marL="114300" indent="0">
              <a:buNone/>
            </a:pPr>
            <a:endParaRPr lang="en-US" dirty="0"/>
          </a:p>
          <a:p>
            <a:r>
              <a:rPr lang="en-US" dirty="0"/>
              <a:t>The general rule is that "</a:t>
            </a:r>
            <a:r>
              <a:rPr lang="en-US" dirty="0">
                <a:solidFill>
                  <a:srgbClr val="FF0000"/>
                </a:solidFill>
              </a:rPr>
              <a:t>any conduct</a:t>
            </a:r>
            <a:r>
              <a:rPr lang="en-US" b="1" dirty="0"/>
              <a:t>, the likely effect of which  would be to </a:t>
            </a:r>
            <a:r>
              <a:rPr lang="en-US" b="1" u="sng" dirty="0"/>
              <a:t>mislead or to conceal</a:t>
            </a:r>
            <a:r>
              <a:rPr lang="en-US" b="1" dirty="0"/>
              <a:t>" </a:t>
            </a:r>
            <a:r>
              <a:rPr lang="en-US" dirty="0"/>
              <a:t>for tax evasion purposes constitutes an  attempt. </a:t>
            </a:r>
          </a:p>
          <a:p>
            <a:pPr marL="114300" indent="0">
              <a:buNone/>
            </a:pPr>
            <a:r>
              <a:rPr lang="en-US" i="1" dirty="0"/>
              <a:t> </a:t>
            </a:r>
            <a:endParaRPr lang="en-US" dirty="0"/>
          </a:p>
          <a:p>
            <a:pPr marL="114300" indent="0">
              <a:buNone/>
            </a:pPr>
            <a:endParaRPr lang="en-US" dirty="0"/>
          </a:p>
        </p:txBody>
      </p:sp>
      <p:pic>
        <p:nvPicPr>
          <p:cNvPr id="9" name="Content Placeholder 8"/>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5257800" y="2590800"/>
            <a:ext cx="2800350" cy="1628775"/>
          </a:xfrm>
        </p:spPr>
      </p:pic>
      <p:sp>
        <p:nvSpPr>
          <p:cNvPr id="4" name="Slide Number Placeholder 3">
            <a:extLst>
              <a:ext uri="{FF2B5EF4-FFF2-40B4-BE49-F238E27FC236}">
                <a16:creationId xmlns:a16="http://schemas.microsoft.com/office/drawing/2014/main" id="{432961AF-11A4-4E3D-8ADE-480D98445065}"/>
              </a:ext>
            </a:extLst>
          </p:cNvPr>
          <p:cNvSpPr>
            <a:spLocks noGrp="1"/>
          </p:cNvSpPr>
          <p:nvPr>
            <p:ph type="sldNum" sz="quarter" idx="12"/>
          </p:nvPr>
        </p:nvSpPr>
        <p:spPr/>
        <p:txBody>
          <a:bodyPr/>
          <a:lstStyle/>
          <a:p>
            <a:fld id="{FAF29816-22B8-4F5D-8506-44C1E6101C56}" type="slidenum">
              <a:rPr lang="en-US" smtClean="0"/>
              <a:t>11</a:t>
            </a:fld>
            <a:endParaRPr lang="en-US"/>
          </a:p>
        </p:txBody>
      </p:sp>
    </p:spTree>
    <p:extLst>
      <p:ext uri="{BB962C8B-B14F-4D97-AF65-F5344CB8AC3E}">
        <p14:creationId xmlns:p14="http://schemas.microsoft.com/office/powerpoint/2010/main" val="35691989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Case Law Examples of Affirmative Acts that Constituted Felony Evasion of Payment</a:t>
            </a:r>
            <a:br>
              <a:rPr lang="en-US" sz="3600" dirty="0"/>
            </a:br>
            <a:r>
              <a:rPr lang="en-US" sz="3600" dirty="0"/>
              <a:t> </a:t>
            </a:r>
          </a:p>
        </p:txBody>
      </p:sp>
      <p:sp>
        <p:nvSpPr>
          <p:cNvPr id="3" name="Content Placeholder 2"/>
          <p:cNvSpPr>
            <a:spLocks noGrp="1"/>
          </p:cNvSpPr>
          <p:nvPr>
            <p:ph sz="half" idx="2"/>
          </p:nvPr>
        </p:nvSpPr>
        <p:spPr>
          <a:xfrm>
            <a:off x="457200" y="1417638"/>
            <a:ext cx="7467600" cy="4983162"/>
          </a:xfrm>
        </p:spPr>
        <p:txBody>
          <a:bodyPr>
            <a:normAutofit fontScale="92500" lnSpcReduction="10000"/>
          </a:bodyPr>
          <a:lstStyle/>
          <a:p>
            <a:pPr marL="114300" indent="0">
              <a:buNone/>
            </a:pPr>
            <a:r>
              <a:rPr lang="en-US" i="1" dirty="0"/>
              <a:t>United States v. Carlson</a:t>
            </a:r>
            <a:r>
              <a:rPr lang="en-US" dirty="0"/>
              <a:t>, 235 F.3d 466, 469 (9th Cir. 2000) (</a:t>
            </a:r>
            <a:r>
              <a:rPr lang="en-US" b="1" dirty="0"/>
              <a:t>establishing bank accounts using false social security numbers </a:t>
            </a:r>
            <a:r>
              <a:rPr lang="en-US" dirty="0"/>
              <a:t>with intent to evade taxes)</a:t>
            </a:r>
          </a:p>
          <a:p>
            <a:endParaRPr lang="en-US" dirty="0"/>
          </a:p>
          <a:p>
            <a:pPr marL="114300" indent="0">
              <a:buNone/>
            </a:pPr>
            <a:r>
              <a:rPr lang="en-US" i="1" dirty="0"/>
              <a:t>United States v. Conley</a:t>
            </a:r>
            <a:r>
              <a:rPr lang="en-US" dirty="0"/>
              <a:t>, 826 F.2d 551 (7th Cir. 1987) (</a:t>
            </a:r>
            <a:r>
              <a:rPr lang="en-US" b="1" dirty="0"/>
              <a:t>use of nominees and cash</a:t>
            </a:r>
            <a:r>
              <a:rPr lang="en-US" dirty="0"/>
              <a:t> with intent to evade payment of taxes). </a:t>
            </a:r>
          </a:p>
          <a:p>
            <a:pPr marL="114300" indent="0">
              <a:buNone/>
            </a:pPr>
            <a:r>
              <a:rPr lang="en-US" dirty="0"/>
              <a:t>  </a:t>
            </a:r>
          </a:p>
          <a:p>
            <a:pPr marL="114300" indent="0">
              <a:buNone/>
            </a:pPr>
            <a:r>
              <a:rPr lang="en-US" dirty="0"/>
              <a:t>Although the government must prove some affirmative act constituting an attempt to evade, </a:t>
            </a:r>
            <a:r>
              <a:rPr lang="en-US" b="1" dirty="0"/>
              <a:t>it need not prove each act alleged.</a:t>
            </a:r>
          </a:p>
          <a:p>
            <a:pPr marL="114300" indent="0">
              <a:buNone/>
            </a:pPr>
            <a:r>
              <a:rPr lang="en-US" dirty="0"/>
              <a:t>	</a:t>
            </a:r>
            <a:r>
              <a:rPr lang="en-US" i="1" dirty="0"/>
              <a:t>See</a:t>
            </a:r>
            <a:r>
              <a:rPr lang="en-US" dirty="0"/>
              <a:t> </a:t>
            </a:r>
            <a:r>
              <a:rPr lang="en-US" i="1" dirty="0"/>
              <a:t>United States v. Mackey</a:t>
            </a:r>
            <a:r>
              <a:rPr lang="en-US" dirty="0"/>
              <a:t>, 571 F.2d 376 (7th Cir. 	1978), where the </a:t>
            </a:r>
            <a:r>
              <a:rPr lang="en-US" b="1" dirty="0"/>
              <a:t>government introduced evidence of 	six affirmative acts and the court pointed out that 	</a:t>
            </a:r>
            <a:r>
              <a:rPr lang="en-US" b="1" u="sng" dirty="0"/>
              <a:t>proof of one act is enough. </a:t>
            </a:r>
          </a:p>
          <a:p>
            <a:pPr marL="114300" indent="0">
              <a:buNone/>
            </a:pPr>
            <a:endParaRPr lang="en-US" dirty="0"/>
          </a:p>
        </p:txBody>
      </p:sp>
      <p:sp>
        <p:nvSpPr>
          <p:cNvPr id="7" name="Slide Number Placeholder 6">
            <a:extLst>
              <a:ext uri="{FF2B5EF4-FFF2-40B4-BE49-F238E27FC236}">
                <a16:creationId xmlns:a16="http://schemas.microsoft.com/office/drawing/2014/main" id="{DED2D60C-666E-4C5B-8B90-601487C60FE5}"/>
              </a:ext>
            </a:extLst>
          </p:cNvPr>
          <p:cNvSpPr>
            <a:spLocks noGrp="1"/>
          </p:cNvSpPr>
          <p:nvPr>
            <p:ph type="sldNum" sz="quarter" idx="12"/>
          </p:nvPr>
        </p:nvSpPr>
        <p:spPr/>
        <p:txBody>
          <a:bodyPr/>
          <a:lstStyle/>
          <a:p>
            <a:fld id="{FAF29816-22B8-4F5D-8506-44C1E6101C56}" type="slidenum">
              <a:rPr lang="en-US" smtClean="0"/>
              <a:t>12</a:t>
            </a:fld>
            <a:endParaRPr lang="en-US"/>
          </a:p>
        </p:txBody>
      </p:sp>
    </p:spTree>
    <p:extLst>
      <p:ext uri="{BB962C8B-B14F-4D97-AF65-F5344CB8AC3E}">
        <p14:creationId xmlns:p14="http://schemas.microsoft.com/office/powerpoint/2010/main" val="13241824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Case Law Examples of Affirmative Acts that Constituted Felony Evasion of Payment</a:t>
            </a:r>
            <a:br>
              <a:rPr lang="en-US" sz="3600" dirty="0"/>
            </a:br>
            <a:r>
              <a:rPr lang="en-US" sz="3600" dirty="0"/>
              <a:t> </a:t>
            </a:r>
          </a:p>
        </p:txBody>
      </p:sp>
      <p:sp>
        <p:nvSpPr>
          <p:cNvPr id="3" name="Content Placeholder 2"/>
          <p:cNvSpPr>
            <a:spLocks noGrp="1"/>
          </p:cNvSpPr>
          <p:nvPr>
            <p:ph sz="half" idx="2"/>
          </p:nvPr>
        </p:nvSpPr>
        <p:spPr>
          <a:xfrm>
            <a:off x="304800" y="1417638"/>
            <a:ext cx="7620000" cy="5287962"/>
          </a:xfrm>
        </p:spPr>
        <p:txBody>
          <a:bodyPr>
            <a:normAutofit fontScale="92500" lnSpcReduction="10000"/>
          </a:bodyPr>
          <a:lstStyle/>
          <a:p>
            <a:pPr lvl="0"/>
            <a:r>
              <a:rPr lang="en-US" dirty="0"/>
              <a:t>placing assets in the names of others; </a:t>
            </a:r>
          </a:p>
          <a:p>
            <a:pPr lvl="0"/>
            <a:r>
              <a:rPr lang="en-US" dirty="0"/>
              <a:t>causing receipts to be paid through and in the name of others;</a:t>
            </a:r>
          </a:p>
          <a:p>
            <a:pPr lvl="0"/>
            <a:r>
              <a:rPr lang="en-US" dirty="0"/>
              <a:t>causing debts to be paid through and in the name of others;</a:t>
            </a:r>
          </a:p>
          <a:p>
            <a:pPr lvl="0"/>
            <a:r>
              <a:rPr lang="en-US" dirty="0"/>
              <a:t>paying other creditors instead of the government;</a:t>
            </a:r>
          </a:p>
          <a:p>
            <a:pPr lvl="0"/>
            <a:r>
              <a:rPr lang="en-US" dirty="0"/>
              <a:t>opening and using bank accounts with false social security numbers, places of birth, and dates of birth could easily have misled or concealed information from the IRS;</a:t>
            </a:r>
          </a:p>
          <a:p>
            <a:pPr lvl="0"/>
            <a:r>
              <a:rPr lang="en-US" dirty="0"/>
              <a:t>signing and submitting false financial statements to the IRS;</a:t>
            </a:r>
          </a:p>
          <a:p>
            <a:pPr lvl="0"/>
            <a:r>
              <a:rPr lang="en-US" dirty="0"/>
              <a:t>instructed employer to pay income to a tax protest organization;</a:t>
            </a:r>
          </a:p>
          <a:p>
            <a:pPr lvl="0"/>
            <a:r>
              <a:rPr lang="en-US" dirty="0"/>
              <a:t>Concealing assets by using bank accounts in names of family members and co-workers;</a:t>
            </a:r>
          </a:p>
          <a:p>
            <a:pPr lvl="0"/>
            <a:r>
              <a:rPr lang="en-US" dirty="0"/>
              <a:t>Falsely informing IRS agent that she did not own real estate and that she had no other assets with which to pay tax;</a:t>
            </a:r>
          </a:p>
          <a:p>
            <a:pPr marL="114300" indent="0">
              <a:buNone/>
            </a:pPr>
            <a:endParaRPr lang="en-US" dirty="0"/>
          </a:p>
        </p:txBody>
      </p:sp>
      <p:sp>
        <p:nvSpPr>
          <p:cNvPr id="4" name="Slide Number Placeholder 3">
            <a:extLst>
              <a:ext uri="{FF2B5EF4-FFF2-40B4-BE49-F238E27FC236}">
                <a16:creationId xmlns:a16="http://schemas.microsoft.com/office/drawing/2014/main" id="{72B618C3-25CB-4E51-A26C-E439B9CB0D46}"/>
              </a:ext>
            </a:extLst>
          </p:cNvPr>
          <p:cNvSpPr>
            <a:spLocks noGrp="1"/>
          </p:cNvSpPr>
          <p:nvPr>
            <p:ph type="sldNum" sz="quarter" idx="12"/>
          </p:nvPr>
        </p:nvSpPr>
        <p:spPr/>
        <p:txBody>
          <a:bodyPr/>
          <a:lstStyle/>
          <a:p>
            <a:fld id="{FAF29816-22B8-4F5D-8506-44C1E6101C56}" type="slidenum">
              <a:rPr lang="en-US" smtClean="0"/>
              <a:t>13</a:t>
            </a:fld>
            <a:endParaRPr lang="en-US"/>
          </a:p>
        </p:txBody>
      </p:sp>
    </p:spTree>
    <p:extLst>
      <p:ext uri="{BB962C8B-B14F-4D97-AF65-F5344CB8AC3E}">
        <p14:creationId xmlns:p14="http://schemas.microsoft.com/office/powerpoint/2010/main" val="4080700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Case Law Examples of Affirmative Acts that Constituted Felony Evasion of Payment</a:t>
            </a:r>
            <a:br>
              <a:rPr lang="en-US" sz="3600" dirty="0"/>
            </a:br>
            <a:r>
              <a:rPr lang="en-US" sz="3600" dirty="0"/>
              <a:t> </a:t>
            </a:r>
          </a:p>
        </p:txBody>
      </p:sp>
      <p:sp>
        <p:nvSpPr>
          <p:cNvPr id="3" name="Content Placeholder 2"/>
          <p:cNvSpPr>
            <a:spLocks noGrp="1"/>
          </p:cNvSpPr>
          <p:nvPr>
            <p:ph sz="half" idx="2"/>
          </p:nvPr>
        </p:nvSpPr>
        <p:spPr>
          <a:xfrm>
            <a:off x="304800" y="1417638"/>
            <a:ext cx="7620000" cy="5287962"/>
          </a:xfrm>
        </p:spPr>
        <p:txBody>
          <a:bodyPr>
            <a:normAutofit/>
          </a:bodyPr>
          <a:lstStyle/>
          <a:p>
            <a:pPr lvl="0"/>
            <a:r>
              <a:rPr lang="en-US" sz="2800" dirty="0"/>
              <a:t>Using others' credit cards, used cash extensively, placed assets in others' names); </a:t>
            </a:r>
          </a:p>
          <a:p>
            <a:pPr lvl="0"/>
            <a:r>
              <a:rPr lang="en-US" sz="2800" dirty="0"/>
              <a:t>Living a "cash lifestyle" in that he conducted all of his personal and professional business in cash, possessed no credit cards, never acquired attachable assets, and maintained no bank accounts, ledgers, or receipts or disbursements journals);</a:t>
            </a:r>
          </a:p>
          <a:p>
            <a:pPr lvl="0"/>
            <a:r>
              <a:rPr lang="en-US" sz="2800" dirty="0"/>
              <a:t>Defendant removed money from the United States and laundered it through Swiss banks:</a:t>
            </a:r>
          </a:p>
          <a:p>
            <a:pPr marL="114300" indent="0">
              <a:buNone/>
            </a:pPr>
            <a:r>
              <a:rPr lang="en-US" dirty="0"/>
              <a:t> </a:t>
            </a:r>
          </a:p>
          <a:p>
            <a:pPr marL="114300" indent="0">
              <a:buNone/>
            </a:pPr>
            <a:endParaRPr lang="en-US" dirty="0"/>
          </a:p>
        </p:txBody>
      </p:sp>
      <p:sp>
        <p:nvSpPr>
          <p:cNvPr id="4" name="Slide Number Placeholder 3">
            <a:extLst>
              <a:ext uri="{FF2B5EF4-FFF2-40B4-BE49-F238E27FC236}">
                <a16:creationId xmlns:a16="http://schemas.microsoft.com/office/drawing/2014/main" id="{67529863-130F-493A-A3AD-F1EC541F199D}"/>
              </a:ext>
            </a:extLst>
          </p:cNvPr>
          <p:cNvSpPr>
            <a:spLocks noGrp="1"/>
          </p:cNvSpPr>
          <p:nvPr>
            <p:ph type="sldNum" sz="quarter" idx="12"/>
          </p:nvPr>
        </p:nvSpPr>
        <p:spPr/>
        <p:txBody>
          <a:bodyPr/>
          <a:lstStyle/>
          <a:p>
            <a:fld id="{FAF29816-22B8-4F5D-8506-44C1E6101C56}" type="slidenum">
              <a:rPr lang="en-US" smtClean="0"/>
              <a:t>14</a:t>
            </a:fld>
            <a:endParaRPr lang="en-US"/>
          </a:p>
        </p:txBody>
      </p:sp>
    </p:spTree>
    <p:extLst>
      <p:ext uri="{BB962C8B-B14F-4D97-AF65-F5344CB8AC3E}">
        <p14:creationId xmlns:p14="http://schemas.microsoft.com/office/powerpoint/2010/main" val="7133322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Case Law Examples of Taxes Due and Owing Element of Felony Evasion of Payment</a:t>
            </a:r>
            <a:br>
              <a:rPr lang="en-US" sz="3600" dirty="0"/>
            </a:br>
            <a:r>
              <a:rPr lang="en-US" sz="3600" dirty="0"/>
              <a:t> </a:t>
            </a:r>
          </a:p>
        </p:txBody>
      </p:sp>
      <p:sp>
        <p:nvSpPr>
          <p:cNvPr id="3" name="Content Placeholder 2"/>
          <p:cNvSpPr>
            <a:spLocks noGrp="1"/>
          </p:cNvSpPr>
          <p:nvPr>
            <p:ph sz="half" idx="2"/>
          </p:nvPr>
        </p:nvSpPr>
        <p:spPr>
          <a:xfrm>
            <a:off x="304800" y="1417638"/>
            <a:ext cx="7620000" cy="5287962"/>
          </a:xfrm>
        </p:spPr>
        <p:txBody>
          <a:bodyPr>
            <a:normAutofit/>
          </a:bodyPr>
          <a:lstStyle/>
          <a:p>
            <a:r>
              <a:rPr lang="en-US" dirty="0"/>
              <a:t>A tax deficiency (taxes due and owning) is an essential element of an evasion of payment case.  </a:t>
            </a:r>
          </a:p>
          <a:p>
            <a:r>
              <a:rPr lang="en-US" dirty="0">
                <a:solidFill>
                  <a:srgbClr val="FF0000"/>
                </a:solidFill>
              </a:rPr>
              <a:t>DANGER</a:t>
            </a:r>
            <a:r>
              <a:rPr lang="en-US" dirty="0"/>
              <a:t>: However, </a:t>
            </a:r>
            <a:r>
              <a:rPr lang="en-US" b="1" dirty="0"/>
              <a:t>the tax deficiency need not be for taxes due and owing by the defendant </a:t>
            </a:r>
            <a:r>
              <a:rPr lang="en-US" u="sng" dirty="0">
                <a:solidFill>
                  <a:srgbClr val="FF0000"/>
                </a:solidFill>
              </a:rPr>
              <a:t>but may be for taxes due and owing by some other taxpayer.</a:t>
            </a:r>
            <a:r>
              <a:rPr lang="en-US" dirty="0"/>
              <a:t>   </a:t>
            </a:r>
          </a:p>
          <a:p>
            <a:pPr marL="114300" indent="0">
              <a:buNone/>
            </a:pPr>
            <a:endParaRPr lang="en-US" dirty="0"/>
          </a:p>
          <a:p>
            <a:pPr marL="114300" indent="0">
              <a:buNone/>
            </a:pPr>
            <a:r>
              <a:rPr lang="en-US" dirty="0"/>
              <a:t>Note: Tax Representatives generally receive heavier sentences than the taxpayers they represent.</a:t>
            </a:r>
          </a:p>
          <a:p>
            <a:pPr marL="114300" indent="0">
              <a:buNone/>
            </a:pPr>
            <a:endParaRPr lang="en-US" dirty="0"/>
          </a:p>
          <a:p>
            <a:pPr marL="114300" indent="0">
              <a:buNone/>
            </a:pPr>
            <a:r>
              <a:rPr lang="en-US" dirty="0"/>
              <a:t>Note: A taxpayer or practitioner can be convicted of participating in a conspiracy to evade or defeat taxes even if acquitted of committing the underlying substantive crime.</a:t>
            </a:r>
          </a:p>
          <a:p>
            <a:pPr marL="114300" indent="0">
              <a:buNone/>
            </a:pPr>
            <a:endParaRPr lang="en-US" dirty="0"/>
          </a:p>
        </p:txBody>
      </p:sp>
      <p:sp>
        <p:nvSpPr>
          <p:cNvPr id="4" name="Slide Number Placeholder 3">
            <a:extLst>
              <a:ext uri="{FF2B5EF4-FFF2-40B4-BE49-F238E27FC236}">
                <a16:creationId xmlns:a16="http://schemas.microsoft.com/office/drawing/2014/main" id="{25A6E6C5-6D32-4CE6-B8AF-714ACAEBEE35}"/>
              </a:ext>
            </a:extLst>
          </p:cNvPr>
          <p:cNvSpPr>
            <a:spLocks noGrp="1"/>
          </p:cNvSpPr>
          <p:nvPr>
            <p:ph type="sldNum" sz="quarter" idx="12"/>
          </p:nvPr>
        </p:nvSpPr>
        <p:spPr/>
        <p:txBody>
          <a:bodyPr/>
          <a:lstStyle/>
          <a:p>
            <a:fld id="{FAF29816-22B8-4F5D-8506-44C1E6101C56}" type="slidenum">
              <a:rPr lang="en-US" smtClean="0"/>
              <a:t>15</a:t>
            </a:fld>
            <a:endParaRPr lang="en-US"/>
          </a:p>
        </p:txBody>
      </p:sp>
    </p:spTree>
    <p:extLst>
      <p:ext uri="{BB962C8B-B14F-4D97-AF65-F5344CB8AC3E}">
        <p14:creationId xmlns:p14="http://schemas.microsoft.com/office/powerpoint/2010/main" val="823942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Conspiracy between  the client and CPA</a:t>
            </a:r>
            <a:br>
              <a:rPr lang="en-US" sz="3600" dirty="0"/>
            </a:br>
            <a:r>
              <a:rPr lang="en-US" sz="3600" dirty="0"/>
              <a:t> </a:t>
            </a:r>
          </a:p>
        </p:txBody>
      </p:sp>
      <p:sp>
        <p:nvSpPr>
          <p:cNvPr id="3" name="Content Placeholder 2"/>
          <p:cNvSpPr>
            <a:spLocks noGrp="1"/>
          </p:cNvSpPr>
          <p:nvPr>
            <p:ph sz="half" idx="2"/>
          </p:nvPr>
        </p:nvSpPr>
        <p:spPr>
          <a:xfrm>
            <a:off x="304800" y="1417638"/>
            <a:ext cx="7620000" cy="5287962"/>
          </a:xfrm>
        </p:spPr>
        <p:txBody>
          <a:bodyPr>
            <a:normAutofit lnSpcReduction="10000"/>
          </a:bodyPr>
          <a:lstStyle/>
          <a:p>
            <a:pPr marL="114300" indent="0">
              <a:buNone/>
            </a:pPr>
            <a:r>
              <a:rPr lang="en-US" dirty="0"/>
              <a:t>Tax related conspiracies arise where two or more people conspire either to commit an offense against the United States, or defraud the United States or any agency thereof. </a:t>
            </a:r>
          </a:p>
          <a:p>
            <a:pPr marL="114300" indent="0">
              <a:buNone/>
            </a:pPr>
            <a:r>
              <a:rPr lang="en-US" dirty="0"/>
              <a:t>Conspiracy is chargeable as a felony or a misdemeanor depending on whether the underlying criminal objective of the conspiracy is punishable as a felony or as a misdemeanor.</a:t>
            </a:r>
          </a:p>
          <a:p>
            <a:pPr marL="114300" indent="0">
              <a:buNone/>
            </a:pPr>
            <a:r>
              <a:rPr lang="en-US" dirty="0"/>
              <a:t>If the underlying criminal objective of the conspiracy is a felony, conviction for conspiracy is punishable by imprisonment for up to five years and a fine of up to $10,000. </a:t>
            </a:r>
          </a:p>
          <a:p>
            <a:pPr marL="114300" indent="0">
              <a:buNone/>
            </a:pPr>
            <a:r>
              <a:rPr lang="en-US" dirty="0"/>
              <a:t>If the underlying criminal objective of the conspiracy is punishable as a misdemeanor, conviction for conspiracy is punishable to the same extent as is the underlying misdemeanor criminal objective. </a:t>
            </a:r>
          </a:p>
        </p:txBody>
      </p:sp>
      <p:sp>
        <p:nvSpPr>
          <p:cNvPr id="4" name="Slide Number Placeholder 3">
            <a:extLst>
              <a:ext uri="{FF2B5EF4-FFF2-40B4-BE49-F238E27FC236}">
                <a16:creationId xmlns:a16="http://schemas.microsoft.com/office/drawing/2014/main" id="{DD376B72-E091-43D0-AEA8-335DAFF1F006}"/>
              </a:ext>
            </a:extLst>
          </p:cNvPr>
          <p:cNvSpPr>
            <a:spLocks noGrp="1"/>
          </p:cNvSpPr>
          <p:nvPr>
            <p:ph type="sldNum" sz="quarter" idx="12"/>
          </p:nvPr>
        </p:nvSpPr>
        <p:spPr/>
        <p:txBody>
          <a:bodyPr/>
          <a:lstStyle/>
          <a:p>
            <a:fld id="{FAF29816-22B8-4F5D-8506-44C1E6101C56}" type="slidenum">
              <a:rPr lang="en-US" smtClean="0"/>
              <a:t>16</a:t>
            </a:fld>
            <a:endParaRPr lang="en-US"/>
          </a:p>
        </p:txBody>
      </p:sp>
    </p:spTree>
    <p:extLst>
      <p:ext uri="{BB962C8B-B14F-4D97-AF65-F5344CB8AC3E}">
        <p14:creationId xmlns:p14="http://schemas.microsoft.com/office/powerpoint/2010/main" val="32516443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Potential Tax Practitioner Criminal Liability</a:t>
            </a:r>
          </a:p>
        </p:txBody>
      </p:sp>
      <p:sp>
        <p:nvSpPr>
          <p:cNvPr id="3" name="Content Placeholder 2"/>
          <p:cNvSpPr>
            <a:spLocks noGrp="1"/>
          </p:cNvSpPr>
          <p:nvPr>
            <p:ph idx="1"/>
          </p:nvPr>
        </p:nvSpPr>
        <p:spPr/>
        <p:txBody>
          <a:bodyPr>
            <a:normAutofit/>
          </a:bodyPr>
          <a:lstStyle/>
          <a:p>
            <a:pPr marL="114300" indent="0">
              <a:buNone/>
            </a:pPr>
            <a:r>
              <a:rPr lang="en-US" u="sng" dirty="0"/>
              <a:t>Obstruction</a:t>
            </a:r>
            <a:endParaRPr lang="en-US" dirty="0"/>
          </a:p>
          <a:p>
            <a:r>
              <a:rPr lang="en-US" dirty="0"/>
              <a:t>An Omnibus Clause violation exists when someone (anyone) “in any way corruptly . . . obstructs or impedes, or endeavors to obstruct or impede, the due administration” of the tax laws. § 7212.</a:t>
            </a:r>
          </a:p>
          <a:p>
            <a:r>
              <a:rPr lang="en-US" dirty="0"/>
              <a:t>(1) that the defendant made a corrupt effort, endeavor, or attempt (2) to impede, obstruct, or interfere with (3) the due administration of the tax laws (Internal Revenue Code). </a:t>
            </a:r>
          </a:p>
          <a:p>
            <a:pPr marL="114300" indent="0">
              <a:buNone/>
            </a:pPr>
            <a:endParaRPr lang="en-US" dirty="0"/>
          </a:p>
        </p:txBody>
      </p:sp>
      <p:sp>
        <p:nvSpPr>
          <p:cNvPr id="5" name="Slide Number Placeholder 4">
            <a:extLst>
              <a:ext uri="{FF2B5EF4-FFF2-40B4-BE49-F238E27FC236}">
                <a16:creationId xmlns:a16="http://schemas.microsoft.com/office/drawing/2014/main" id="{90325406-B0FB-4638-9BC9-CEDD53F48D08}"/>
              </a:ext>
            </a:extLst>
          </p:cNvPr>
          <p:cNvSpPr>
            <a:spLocks noGrp="1"/>
          </p:cNvSpPr>
          <p:nvPr>
            <p:ph type="sldNum" sz="quarter" idx="12"/>
          </p:nvPr>
        </p:nvSpPr>
        <p:spPr/>
        <p:txBody>
          <a:bodyPr/>
          <a:lstStyle/>
          <a:p>
            <a:fld id="{FAF29816-22B8-4F5D-8506-44C1E6101C56}" type="slidenum">
              <a:rPr lang="en-US" smtClean="0"/>
              <a:t>17</a:t>
            </a:fld>
            <a:endParaRPr lang="en-US"/>
          </a:p>
        </p:txBody>
      </p:sp>
    </p:spTree>
    <p:extLst>
      <p:ext uri="{BB962C8B-B14F-4D97-AF65-F5344CB8AC3E}">
        <p14:creationId xmlns:p14="http://schemas.microsoft.com/office/powerpoint/2010/main" val="31422281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Conspiracy between  the client and CPA</a:t>
            </a:r>
            <a:br>
              <a:rPr lang="en-US" sz="3600" dirty="0"/>
            </a:br>
            <a:r>
              <a:rPr lang="en-US" sz="3600" dirty="0"/>
              <a:t> </a:t>
            </a:r>
          </a:p>
        </p:txBody>
      </p:sp>
      <p:sp>
        <p:nvSpPr>
          <p:cNvPr id="3" name="Content Placeholder 2"/>
          <p:cNvSpPr>
            <a:spLocks noGrp="1"/>
          </p:cNvSpPr>
          <p:nvPr>
            <p:ph sz="half" idx="2"/>
          </p:nvPr>
        </p:nvSpPr>
        <p:spPr>
          <a:xfrm>
            <a:off x="304800" y="1417638"/>
            <a:ext cx="7620000" cy="5287962"/>
          </a:xfrm>
        </p:spPr>
        <p:txBody>
          <a:bodyPr>
            <a:normAutofit fontScale="92500"/>
          </a:bodyPr>
          <a:lstStyle/>
          <a:p>
            <a:pPr fontAlgn="base"/>
            <a:r>
              <a:rPr lang="en-US" dirty="0"/>
              <a:t>The IRS has brought conspiracy charges concerning attempts to </a:t>
            </a:r>
            <a:r>
              <a:rPr lang="en-US" b="1" dirty="0"/>
              <a:t>impede and/or impair the IRS in the lawful assessment or collection of revenue </a:t>
            </a:r>
            <a:r>
              <a:rPr lang="en-US" dirty="0"/>
              <a:t>as a weapon in complex tax prosecutions typically involving corporations, abusive tax shelters and money laundering schemes. </a:t>
            </a:r>
          </a:p>
          <a:p>
            <a:pPr fontAlgn="base"/>
            <a:r>
              <a:rPr lang="en-US" dirty="0"/>
              <a:t>To be found guilty of conspiracy the government must prove beyond a reasonable doubt that:</a:t>
            </a:r>
          </a:p>
          <a:p>
            <a:pPr lvl="1" fontAlgn="base"/>
            <a:r>
              <a:rPr lang="en-US" b="1" dirty="0"/>
              <a:t>Two or more persons made an agreement</a:t>
            </a:r>
          </a:p>
          <a:p>
            <a:pPr lvl="1" fontAlgn="base"/>
            <a:r>
              <a:rPr lang="en-US" b="1" dirty="0"/>
              <a:t>The substance of the agreement was to commit an offense against the United States or to defraud the United States, and</a:t>
            </a:r>
          </a:p>
          <a:p>
            <a:pPr lvl="1" fontAlgn="base"/>
            <a:r>
              <a:rPr lang="en-US" b="1" dirty="0"/>
              <a:t>One or more of the conspirators committed an overt act in furtherance of the agreement.</a:t>
            </a:r>
          </a:p>
          <a:p>
            <a:pPr fontAlgn="base"/>
            <a:endParaRPr lang="en-US" dirty="0"/>
          </a:p>
          <a:p>
            <a:pPr fontAlgn="base"/>
            <a:r>
              <a:rPr lang="en-US" dirty="0"/>
              <a:t>A </a:t>
            </a:r>
            <a:r>
              <a:rPr lang="en-US" b="1" dirty="0"/>
              <a:t>six-year statute of limitations applies </a:t>
            </a:r>
            <a:r>
              <a:rPr lang="en-US" dirty="0"/>
              <a:t>to offenses arising under the conspiracy provisions of the Federal Code.</a:t>
            </a:r>
          </a:p>
          <a:p>
            <a:pPr marL="114300" indent="0">
              <a:buNone/>
            </a:pPr>
            <a:endParaRPr lang="en-US" dirty="0"/>
          </a:p>
        </p:txBody>
      </p:sp>
      <p:sp>
        <p:nvSpPr>
          <p:cNvPr id="4" name="Slide Number Placeholder 3">
            <a:extLst>
              <a:ext uri="{FF2B5EF4-FFF2-40B4-BE49-F238E27FC236}">
                <a16:creationId xmlns:a16="http://schemas.microsoft.com/office/drawing/2014/main" id="{AA7FEE9A-5F96-4EDA-82B5-58DAEEF2014D}"/>
              </a:ext>
            </a:extLst>
          </p:cNvPr>
          <p:cNvSpPr>
            <a:spLocks noGrp="1"/>
          </p:cNvSpPr>
          <p:nvPr>
            <p:ph type="sldNum" sz="quarter" idx="12"/>
          </p:nvPr>
        </p:nvSpPr>
        <p:spPr/>
        <p:txBody>
          <a:bodyPr/>
          <a:lstStyle/>
          <a:p>
            <a:fld id="{FAF29816-22B8-4F5D-8506-44C1E6101C56}" type="slidenum">
              <a:rPr lang="en-US" smtClean="0"/>
              <a:t>18</a:t>
            </a:fld>
            <a:endParaRPr lang="en-US"/>
          </a:p>
        </p:txBody>
      </p:sp>
    </p:spTree>
    <p:extLst>
      <p:ext uri="{BB962C8B-B14F-4D97-AF65-F5344CB8AC3E}">
        <p14:creationId xmlns:p14="http://schemas.microsoft.com/office/powerpoint/2010/main" val="6739599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CPA aiding and abetting in criminal tax fraud</a:t>
            </a:r>
            <a:br>
              <a:rPr lang="en-US" dirty="0"/>
            </a:br>
            <a:endParaRPr lang="en-US" sz="3600" dirty="0"/>
          </a:p>
        </p:txBody>
      </p:sp>
      <p:sp>
        <p:nvSpPr>
          <p:cNvPr id="3" name="Content Placeholder 2"/>
          <p:cNvSpPr>
            <a:spLocks noGrp="1"/>
          </p:cNvSpPr>
          <p:nvPr>
            <p:ph sz="half" idx="2"/>
          </p:nvPr>
        </p:nvSpPr>
        <p:spPr>
          <a:xfrm>
            <a:off x="304800" y="1417638"/>
            <a:ext cx="7620000" cy="5287962"/>
          </a:xfrm>
        </p:spPr>
        <p:txBody>
          <a:bodyPr>
            <a:normAutofit/>
          </a:bodyPr>
          <a:lstStyle/>
          <a:p>
            <a:pPr algn="just" fontAlgn="base"/>
            <a:r>
              <a:rPr lang="en-US" dirty="0"/>
              <a:t>Several crimes set forth in the Federal Criminal Code can apply to CPAs in their capacity as tax preparers, advisors and representatives of clients.</a:t>
            </a:r>
          </a:p>
          <a:p>
            <a:pPr algn="just" fontAlgn="base"/>
            <a:r>
              <a:rPr lang="en-US" dirty="0"/>
              <a:t>The basis for aiding and abetting violations is accomplice liability. </a:t>
            </a:r>
          </a:p>
          <a:p>
            <a:pPr algn="just" fontAlgn="base"/>
            <a:r>
              <a:rPr lang="en-US" dirty="0"/>
              <a:t>An individual may be indicted as a principle for committing a substantive offense upon a showing of him or her to be an aider or abettor. </a:t>
            </a:r>
          </a:p>
          <a:p>
            <a:pPr algn="just" fontAlgn="base"/>
            <a:r>
              <a:rPr lang="en-US" dirty="0"/>
              <a:t>In practice this means </a:t>
            </a:r>
            <a:r>
              <a:rPr lang="en-US" b="1" dirty="0"/>
              <a:t>persons who have aided and assisted another in tax evasion by concealing another person’s sources of income or assets. </a:t>
            </a:r>
          </a:p>
          <a:p>
            <a:pPr marL="114300" indent="0" fontAlgn="base">
              <a:buNone/>
            </a:pPr>
            <a:endParaRPr lang="en-US" dirty="0"/>
          </a:p>
        </p:txBody>
      </p:sp>
      <p:sp>
        <p:nvSpPr>
          <p:cNvPr id="4" name="Slide Number Placeholder 3">
            <a:extLst>
              <a:ext uri="{FF2B5EF4-FFF2-40B4-BE49-F238E27FC236}">
                <a16:creationId xmlns:a16="http://schemas.microsoft.com/office/drawing/2014/main" id="{AC328356-000E-4FA4-8532-E0BBD019E5E3}"/>
              </a:ext>
            </a:extLst>
          </p:cNvPr>
          <p:cNvSpPr>
            <a:spLocks noGrp="1"/>
          </p:cNvSpPr>
          <p:nvPr>
            <p:ph type="sldNum" sz="quarter" idx="12"/>
          </p:nvPr>
        </p:nvSpPr>
        <p:spPr/>
        <p:txBody>
          <a:bodyPr/>
          <a:lstStyle/>
          <a:p>
            <a:fld id="{FAF29816-22B8-4F5D-8506-44C1E6101C56}" type="slidenum">
              <a:rPr lang="en-US" smtClean="0"/>
              <a:t>19</a:t>
            </a:fld>
            <a:endParaRPr lang="en-US"/>
          </a:p>
        </p:txBody>
      </p:sp>
    </p:spTree>
    <p:extLst>
      <p:ext uri="{BB962C8B-B14F-4D97-AF65-F5344CB8AC3E}">
        <p14:creationId xmlns:p14="http://schemas.microsoft.com/office/powerpoint/2010/main" val="1638484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73F6D-3DFC-4B94-B058-07534FA95CAE}"/>
              </a:ext>
            </a:extLst>
          </p:cNvPr>
          <p:cNvSpPr>
            <a:spLocks noGrp="1"/>
          </p:cNvSpPr>
          <p:nvPr>
            <p:ph type="title"/>
          </p:nvPr>
        </p:nvSpPr>
        <p:spPr/>
        <p:txBody>
          <a:bodyPr/>
          <a:lstStyle/>
          <a:p>
            <a:r>
              <a:rPr lang="en-US" dirty="0"/>
              <a:t>Understanding Tax Evasion</a:t>
            </a:r>
            <a:br>
              <a:rPr lang="en-US" dirty="0"/>
            </a:br>
            <a:endParaRPr lang="en-US" dirty="0"/>
          </a:p>
        </p:txBody>
      </p:sp>
      <p:sp>
        <p:nvSpPr>
          <p:cNvPr id="3" name="Content Placeholder 2">
            <a:extLst>
              <a:ext uri="{FF2B5EF4-FFF2-40B4-BE49-F238E27FC236}">
                <a16:creationId xmlns:a16="http://schemas.microsoft.com/office/drawing/2014/main" id="{8DBDE0B4-C710-4FCE-9576-74401FB9AC9A}"/>
              </a:ext>
            </a:extLst>
          </p:cNvPr>
          <p:cNvSpPr>
            <a:spLocks noGrp="1"/>
          </p:cNvSpPr>
          <p:nvPr>
            <p:ph idx="1"/>
          </p:nvPr>
        </p:nvSpPr>
        <p:spPr/>
        <p:txBody>
          <a:bodyPr>
            <a:normAutofit/>
          </a:bodyPr>
          <a:lstStyle/>
          <a:p>
            <a:pPr fontAlgn="base"/>
            <a:r>
              <a:rPr lang="en-US" dirty="0"/>
              <a:t>Tax evasion exists when a taxpayer acts</a:t>
            </a:r>
          </a:p>
          <a:p>
            <a:pPr lvl="1" fontAlgn="base"/>
            <a:r>
              <a:rPr lang="en-US" dirty="0"/>
              <a:t>(1) willfully in </a:t>
            </a:r>
          </a:p>
          <a:p>
            <a:pPr lvl="1" fontAlgn="base"/>
            <a:r>
              <a:rPr lang="en-US" dirty="0"/>
              <a:t>(2) making an affirmative act of evasion (or attempts to evade) as a way of avoiding </a:t>
            </a:r>
          </a:p>
          <a:p>
            <a:pPr lvl="1" fontAlgn="base"/>
            <a:r>
              <a:rPr lang="en-US" dirty="0"/>
              <a:t>(3) his tax liability or its payment (IRC §7201). </a:t>
            </a:r>
          </a:p>
          <a:p>
            <a:pPr fontAlgn="base"/>
            <a:r>
              <a:rPr lang="en-US" dirty="0"/>
              <a:t>The IRS recognizes two types of tax evasion.</a:t>
            </a:r>
          </a:p>
          <a:p>
            <a:pPr lvl="0" fontAlgn="base"/>
            <a:r>
              <a:rPr lang="en-US" b="1" dirty="0"/>
              <a:t>Evasion of Assessment</a:t>
            </a:r>
            <a:r>
              <a:rPr lang="en-US" dirty="0"/>
              <a:t> – This occurs when a taxpayer intentionally under-reports assets or income in an effort to defeat a tax assessment.</a:t>
            </a:r>
          </a:p>
          <a:p>
            <a:pPr lvl="0" fontAlgn="base"/>
            <a:r>
              <a:rPr lang="en-US" b="1" dirty="0">
                <a:highlight>
                  <a:srgbClr val="FFFF00"/>
                </a:highlight>
              </a:rPr>
              <a:t>Evasion of Payment</a:t>
            </a:r>
            <a:r>
              <a:rPr lang="en-US" dirty="0">
                <a:highlight>
                  <a:srgbClr val="FFFF00"/>
                </a:highlight>
              </a:rPr>
              <a:t> – This occurs when a taxpayer conceals money or assets from the IRS that could be used to pay a tax bill.</a:t>
            </a:r>
          </a:p>
          <a:p>
            <a:endParaRPr lang="en-US" dirty="0"/>
          </a:p>
        </p:txBody>
      </p:sp>
      <p:sp>
        <p:nvSpPr>
          <p:cNvPr id="4" name="Slide Number Placeholder 3">
            <a:extLst>
              <a:ext uri="{FF2B5EF4-FFF2-40B4-BE49-F238E27FC236}">
                <a16:creationId xmlns:a16="http://schemas.microsoft.com/office/drawing/2014/main" id="{87C38D1C-B7F9-4474-B904-3C8454B1577A}"/>
              </a:ext>
            </a:extLst>
          </p:cNvPr>
          <p:cNvSpPr>
            <a:spLocks noGrp="1"/>
          </p:cNvSpPr>
          <p:nvPr>
            <p:ph type="sldNum" sz="quarter" idx="12"/>
          </p:nvPr>
        </p:nvSpPr>
        <p:spPr/>
        <p:txBody>
          <a:bodyPr/>
          <a:lstStyle/>
          <a:p>
            <a:fld id="{FAF29816-22B8-4F5D-8506-44C1E6101C56}" type="slidenum">
              <a:rPr lang="en-US" smtClean="0"/>
              <a:t>2</a:t>
            </a:fld>
            <a:endParaRPr lang="en-US"/>
          </a:p>
        </p:txBody>
      </p:sp>
    </p:spTree>
    <p:extLst>
      <p:ext uri="{BB962C8B-B14F-4D97-AF65-F5344CB8AC3E}">
        <p14:creationId xmlns:p14="http://schemas.microsoft.com/office/powerpoint/2010/main" val="31597437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t>Owner of Engineering Firms and CPA Charged in Hawaii with Tax Crimes</a:t>
            </a:r>
            <a:br>
              <a:rPr lang="en-US" sz="1200" dirty="0"/>
            </a:br>
            <a:endParaRPr lang="en-US" sz="1200" dirty="0"/>
          </a:p>
        </p:txBody>
      </p:sp>
      <p:sp>
        <p:nvSpPr>
          <p:cNvPr id="3" name="Content Placeholder 2"/>
          <p:cNvSpPr>
            <a:spLocks noGrp="1"/>
          </p:cNvSpPr>
          <p:nvPr>
            <p:ph sz="half" idx="2"/>
          </p:nvPr>
        </p:nvSpPr>
        <p:spPr>
          <a:xfrm>
            <a:off x="304800" y="1219200"/>
            <a:ext cx="7620000" cy="5486400"/>
          </a:xfrm>
        </p:spPr>
        <p:txBody>
          <a:bodyPr>
            <a:normAutofit fontScale="62500" lnSpcReduction="20000"/>
          </a:bodyPr>
          <a:lstStyle/>
          <a:p>
            <a:pPr marL="114300" indent="0" fontAlgn="base">
              <a:buNone/>
            </a:pPr>
            <a:r>
              <a:rPr lang="en-US" dirty="0"/>
              <a:t>A federal grand jury in the District of Hawaii returned an indictment charging </a:t>
            </a:r>
            <a:r>
              <a:rPr lang="en-US" b="1" dirty="0"/>
              <a:t>a businessman and his accountant with tax crimes including allegedly concealing income and assets to obstruct Internal Revenue Service (IRS) collection.</a:t>
            </a:r>
          </a:p>
          <a:p>
            <a:pPr marL="114300" indent="0" fontAlgn="base">
              <a:buNone/>
            </a:pPr>
            <a:endParaRPr lang="en-US" dirty="0"/>
          </a:p>
          <a:p>
            <a:pPr marL="114300" indent="0" fontAlgn="base">
              <a:buNone/>
            </a:pPr>
            <a:r>
              <a:rPr lang="en-US" dirty="0"/>
              <a:t>The indictment charges that, beginning in 2005, </a:t>
            </a:r>
            <a:r>
              <a:rPr lang="en-US" b="1" dirty="0" err="1"/>
              <a:t>Guirguis</a:t>
            </a:r>
            <a:r>
              <a:rPr lang="en-US" b="1" dirty="0"/>
              <a:t> and </a:t>
            </a:r>
            <a:r>
              <a:rPr lang="en-US" b="1" dirty="0" err="1"/>
              <a:t>Higa</a:t>
            </a:r>
            <a:r>
              <a:rPr lang="en-US" b="1" dirty="0"/>
              <a:t> conspired to defraud the IRS by impeding its ability to assess </a:t>
            </a:r>
            <a:r>
              <a:rPr lang="en-US" b="1" dirty="0" err="1"/>
              <a:t>Guirguis’s</a:t>
            </a:r>
            <a:r>
              <a:rPr lang="en-US" b="1" dirty="0"/>
              <a:t> and GMP’s income tax liabilities and obstructing its ability to collect GMP’s unpaid employment taxes.</a:t>
            </a:r>
            <a:r>
              <a:rPr lang="en-US" dirty="0"/>
              <a:t> </a:t>
            </a:r>
          </a:p>
          <a:p>
            <a:pPr marL="114300" indent="0" fontAlgn="base">
              <a:buNone/>
            </a:pPr>
            <a:endParaRPr lang="en-US" dirty="0"/>
          </a:p>
          <a:p>
            <a:pPr marL="114300" indent="0" fontAlgn="base">
              <a:buNone/>
            </a:pPr>
            <a:r>
              <a:rPr lang="en-US" dirty="0"/>
              <a:t>According to the indictment, the </a:t>
            </a:r>
            <a:r>
              <a:rPr lang="en-US" b="1" dirty="0"/>
              <a:t>IRS assessed approximately $812,000 in GMP’s unpaid employment taxes against </a:t>
            </a:r>
            <a:r>
              <a:rPr lang="en-US" b="1" dirty="0" err="1"/>
              <a:t>Guirguis</a:t>
            </a:r>
            <a:r>
              <a:rPr lang="en-US" b="1" dirty="0"/>
              <a:t> personally</a:t>
            </a:r>
            <a:r>
              <a:rPr lang="en-US" dirty="0"/>
              <a:t>. </a:t>
            </a:r>
          </a:p>
          <a:p>
            <a:pPr marL="114300" indent="0" fontAlgn="base">
              <a:buNone/>
            </a:pPr>
            <a:endParaRPr lang="en-US" dirty="0"/>
          </a:p>
          <a:p>
            <a:pPr marL="114300" indent="0" fontAlgn="base">
              <a:buNone/>
            </a:pPr>
            <a:r>
              <a:rPr lang="en-US" dirty="0"/>
              <a:t>The indictment alleges that the </a:t>
            </a:r>
            <a:r>
              <a:rPr lang="en-US" b="1" dirty="0"/>
              <a:t>IRS attempted to collect the unpaid employment taxes – filing notices of federal tax liens, levying bank accounts and serving notices of levy to third parties who owed money to </a:t>
            </a:r>
            <a:r>
              <a:rPr lang="en-US" b="1" dirty="0" err="1"/>
              <a:t>Guirguis</a:t>
            </a:r>
            <a:r>
              <a:rPr lang="en-US" b="1" dirty="0"/>
              <a:t>. </a:t>
            </a:r>
          </a:p>
          <a:p>
            <a:pPr marL="114300" indent="0" fontAlgn="base">
              <a:buNone/>
            </a:pPr>
            <a:endParaRPr lang="en-US" dirty="0"/>
          </a:p>
          <a:p>
            <a:pPr marL="114300" indent="0" fontAlgn="base">
              <a:buNone/>
            </a:pPr>
            <a:r>
              <a:rPr lang="en-US" dirty="0"/>
              <a:t>To thwart the IRS’s collection activity</a:t>
            </a:r>
            <a:r>
              <a:rPr lang="en-US" b="1" dirty="0"/>
              <a:t>, </a:t>
            </a:r>
            <a:r>
              <a:rPr lang="en-US" b="1" dirty="0" err="1"/>
              <a:t>Guirguis</a:t>
            </a:r>
            <a:r>
              <a:rPr lang="en-US" b="1" dirty="0"/>
              <a:t> and </a:t>
            </a:r>
            <a:r>
              <a:rPr lang="en-US" b="1" dirty="0" err="1"/>
              <a:t>Higa</a:t>
            </a:r>
            <a:r>
              <a:rPr lang="en-US" b="1" dirty="0"/>
              <a:t> allegedly transferred funds from GMP to a nominee entity that </a:t>
            </a:r>
            <a:r>
              <a:rPr lang="en-US" b="1" dirty="0" err="1"/>
              <a:t>Guirguis</a:t>
            </a:r>
            <a:r>
              <a:rPr lang="en-US" b="1" dirty="0"/>
              <a:t> secretly controlled through </a:t>
            </a:r>
            <a:r>
              <a:rPr lang="en-US" b="1" dirty="0" err="1"/>
              <a:t>Higa</a:t>
            </a:r>
            <a:r>
              <a:rPr lang="en-US" b="1" dirty="0"/>
              <a:t>.</a:t>
            </a:r>
          </a:p>
          <a:p>
            <a:pPr marL="114300" indent="0" fontAlgn="base">
              <a:buNone/>
            </a:pPr>
            <a:endParaRPr lang="en-US" dirty="0"/>
          </a:p>
          <a:p>
            <a:pPr marL="114300" indent="0" fontAlgn="base">
              <a:buNone/>
            </a:pPr>
            <a:r>
              <a:rPr lang="en-US" dirty="0"/>
              <a:t>The indictment further alleges that </a:t>
            </a:r>
            <a:r>
              <a:rPr lang="en-US" b="1" dirty="0" err="1"/>
              <a:t>Guirguis</a:t>
            </a:r>
            <a:r>
              <a:rPr lang="en-US" b="1" dirty="0"/>
              <a:t> fraudulently transferred ownership of a </a:t>
            </a:r>
          </a:p>
          <a:p>
            <a:pPr marL="114300" indent="0" fontAlgn="base">
              <a:buNone/>
            </a:pPr>
            <a:r>
              <a:rPr lang="en-US" b="1" dirty="0"/>
              <a:t>luxury condominium to his wife and used the nominee entity to divert approximately $1.5 million for his and his wife’s personal benefit.</a:t>
            </a:r>
          </a:p>
          <a:p>
            <a:pPr marL="114300" indent="0" fontAlgn="base">
              <a:buNone/>
            </a:pPr>
            <a:endParaRPr lang="en-US" dirty="0"/>
          </a:p>
          <a:p>
            <a:pPr marL="114300" indent="0" fontAlgn="base">
              <a:buNone/>
            </a:pPr>
            <a:r>
              <a:rPr lang="en-US" b="1" dirty="0"/>
              <a:t>After an IRS revenue officer questioned the condominium transfer, </a:t>
            </a:r>
            <a:r>
              <a:rPr lang="en-US" b="1" dirty="0" err="1"/>
              <a:t>Guirguis</a:t>
            </a:r>
            <a:r>
              <a:rPr lang="en-US" b="1" dirty="0"/>
              <a:t> and </a:t>
            </a:r>
            <a:r>
              <a:rPr lang="en-US" b="1" dirty="0" err="1"/>
              <a:t>Higa</a:t>
            </a:r>
            <a:r>
              <a:rPr lang="en-US" b="1" dirty="0"/>
              <a:t> allegedly instructed a bookkeeper to alter the books and records of the nominee entity to conceal that he had diverted funds for his personal benefit.</a:t>
            </a:r>
          </a:p>
          <a:p>
            <a:pPr marL="114300" indent="0" fontAlgn="base">
              <a:buNone/>
            </a:pPr>
            <a:endParaRPr lang="en-US" dirty="0"/>
          </a:p>
        </p:txBody>
      </p:sp>
      <p:sp>
        <p:nvSpPr>
          <p:cNvPr id="4" name="Slide Number Placeholder 3">
            <a:extLst>
              <a:ext uri="{FF2B5EF4-FFF2-40B4-BE49-F238E27FC236}">
                <a16:creationId xmlns:a16="http://schemas.microsoft.com/office/drawing/2014/main" id="{AC328356-000E-4FA4-8532-E0BBD019E5E3}"/>
              </a:ext>
            </a:extLst>
          </p:cNvPr>
          <p:cNvSpPr>
            <a:spLocks noGrp="1"/>
          </p:cNvSpPr>
          <p:nvPr>
            <p:ph type="sldNum" sz="quarter" idx="12"/>
          </p:nvPr>
        </p:nvSpPr>
        <p:spPr/>
        <p:txBody>
          <a:bodyPr/>
          <a:lstStyle/>
          <a:p>
            <a:fld id="{FAF29816-22B8-4F5D-8506-44C1E6101C56}" type="slidenum">
              <a:rPr lang="en-US" smtClean="0"/>
              <a:t>20</a:t>
            </a:fld>
            <a:endParaRPr lang="en-US"/>
          </a:p>
        </p:txBody>
      </p:sp>
    </p:spTree>
    <p:extLst>
      <p:ext uri="{BB962C8B-B14F-4D97-AF65-F5344CB8AC3E}">
        <p14:creationId xmlns:p14="http://schemas.microsoft.com/office/powerpoint/2010/main" val="26640256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t>Owner of Engineering Firms and CPA Charged in Hawaii with Tax Crimes</a:t>
            </a:r>
            <a:br>
              <a:rPr lang="en-US" sz="1200" dirty="0"/>
            </a:br>
            <a:endParaRPr lang="en-US" sz="1200" dirty="0"/>
          </a:p>
        </p:txBody>
      </p:sp>
      <p:sp>
        <p:nvSpPr>
          <p:cNvPr id="3" name="Content Placeholder 2"/>
          <p:cNvSpPr>
            <a:spLocks noGrp="1"/>
          </p:cNvSpPr>
          <p:nvPr>
            <p:ph sz="half" idx="2"/>
          </p:nvPr>
        </p:nvSpPr>
        <p:spPr>
          <a:xfrm>
            <a:off x="304800" y="1219200"/>
            <a:ext cx="7620000" cy="5486400"/>
          </a:xfrm>
        </p:spPr>
        <p:txBody>
          <a:bodyPr>
            <a:normAutofit/>
          </a:bodyPr>
          <a:lstStyle/>
          <a:p>
            <a:endParaRPr lang="en-US" dirty="0"/>
          </a:p>
          <a:p>
            <a:r>
              <a:rPr lang="en-US" dirty="0"/>
              <a:t>The client and the CPA obstructed and impede the IRS, by among other things, making false statements to an IRS revenue officer and special agents.</a:t>
            </a:r>
          </a:p>
          <a:p>
            <a:endParaRPr lang="en-US" dirty="0"/>
          </a:p>
          <a:p>
            <a:r>
              <a:rPr lang="en-US" dirty="0"/>
              <a:t> If convicted, </a:t>
            </a:r>
            <a:r>
              <a:rPr lang="en-US" dirty="0" err="1"/>
              <a:t>Guirguis</a:t>
            </a:r>
            <a:r>
              <a:rPr lang="en-US" dirty="0"/>
              <a:t> and </a:t>
            </a:r>
            <a:r>
              <a:rPr lang="en-US" dirty="0" err="1"/>
              <a:t>Higa</a:t>
            </a:r>
            <a:r>
              <a:rPr lang="en-US" dirty="0"/>
              <a:t> each face a statutory maximum sentence of five years in prison for engaging in the conspiracy</a:t>
            </a:r>
          </a:p>
        </p:txBody>
      </p:sp>
      <p:sp>
        <p:nvSpPr>
          <p:cNvPr id="4" name="Slide Number Placeholder 3">
            <a:extLst>
              <a:ext uri="{FF2B5EF4-FFF2-40B4-BE49-F238E27FC236}">
                <a16:creationId xmlns:a16="http://schemas.microsoft.com/office/drawing/2014/main" id="{AC328356-000E-4FA4-8532-E0BBD019E5E3}"/>
              </a:ext>
            </a:extLst>
          </p:cNvPr>
          <p:cNvSpPr>
            <a:spLocks noGrp="1"/>
          </p:cNvSpPr>
          <p:nvPr>
            <p:ph type="sldNum" sz="quarter" idx="12"/>
          </p:nvPr>
        </p:nvSpPr>
        <p:spPr/>
        <p:txBody>
          <a:bodyPr/>
          <a:lstStyle/>
          <a:p>
            <a:fld id="{FAF29816-22B8-4F5D-8506-44C1E6101C56}" type="slidenum">
              <a:rPr lang="en-US" smtClean="0"/>
              <a:t>21</a:t>
            </a:fld>
            <a:endParaRPr lang="en-US"/>
          </a:p>
        </p:txBody>
      </p:sp>
    </p:spTree>
    <p:extLst>
      <p:ext uri="{BB962C8B-B14F-4D97-AF65-F5344CB8AC3E}">
        <p14:creationId xmlns:p14="http://schemas.microsoft.com/office/powerpoint/2010/main" val="15118369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Miami CPA Charged with Tax Evasion After Failing to File and Pay Taxes for Multiple Years</a:t>
            </a:r>
            <a:br>
              <a:rPr lang="en-US" sz="2800" dirty="0"/>
            </a:br>
            <a:br>
              <a:rPr lang="en-US" sz="1200" dirty="0"/>
            </a:br>
            <a:endParaRPr lang="en-US" sz="1200" dirty="0"/>
          </a:p>
        </p:txBody>
      </p:sp>
      <p:sp>
        <p:nvSpPr>
          <p:cNvPr id="3" name="Content Placeholder 2"/>
          <p:cNvSpPr>
            <a:spLocks noGrp="1"/>
          </p:cNvSpPr>
          <p:nvPr>
            <p:ph sz="half" idx="2"/>
          </p:nvPr>
        </p:nvSpPr>
        <p:spPr>
          <a:xfrm>
            <a:off x="304800" y="1219200"/>
            <a:ext cx="7620000" cy="5486400"/>
          </a:xfrm>
        </p:spPr>
        <p:txBody>
          <a:bodyPr>
            <a:normAutofit/>
          </a:bodyPr>
          <a:lstStyle/>
          <a:p>
            <a:endParaRPr lang="en-US" dirty="0"/>
          </a:p>
          <a:p>
            <a:r>
              <a:rPr lang="en-US" dirty="0"/>
              <a:t>On Tuesday, April 10, 2018, Miami-based CPA Darryl Sharpton was indicted by a federal grand jury on multiple tax-related criminal charges, including an attempt to evade or defeat tax (commonly called “</a:t>
            </a:r>
            <a:r>
              <a:rPr lang="en-US" dirty="0">
                <a:hlinkClick r:id="rId3"/>
              </a:rPr>
              <a:t>tax evasion</a:t>
            </a:r>
            <a:r>
              <a:rPr lang="en-US" dirty="0"/>
              <a:t>” or “tax fraud”), in violation of 26 U.S. Code § 7201. </a:t>
            </a:r>
          </a:p>
          <a:p>
            <a:r>
              <a:rPr lang="en-US" dirty="0"/>
              <a:t>Prosecutors assert that Sharpton not only failed to file tax returns, but also </a:t>
            </a:r>
            <a:r>
              <a:rPr lang="en-US" b="1" dirty="0"/>
              <a:t>failed to pay taxes</a:t>
            </a:r>
            <a:r>
              <a:rPr lang="en-US" dirty="0"/>
              <a:t>, for multiple tax years. </a:t>
            </a:r>
          </a:p>
          <a:p>
            <a:r>
              <a:rPr lang="en-US" b="1" dirty="0"/>
              <a:t>The defendant allegedly accomplished these crimes by misusing corporate accounts, removing his name from business records, and lying to agents from the Internal Revenue Service (IRS). </a:t>
            </a:r>
          </a:p>
        </p:txBody>
      </p:sp>
      <p:sp>
        <p:nvSpPr>
          <p:cNvPr id="4" name="Slide Number Placeholder 3">
            <a:extLst>
              <a:ext uri="{FF2B5EF4-FFF2-40B4-BE49-F238E27FC236}">
                <a16:creationId xmlns:a16="http://schemas.microsoft.com/office/drawing/2014/main" id="{AC328356-000E-4FA4-8532-E0BBD019E5E3}"/>
              </a:ext>
            </a:extLst>
          </p:cNvPr>
          <p:cNvSpPr>
            <a:spLocks noGrp="1"/>
          </p:cNvSpPr>
          <p:nvPr>
            <p:ph type="sldNum" sz="quarter" idx="12"/>
          </p:nvPr>
        </p:nvSpPr>
        <p:spPr/>
        <p:txBody>
          <a:bodyPr/>
          <a:lstStyle/>
          <a:p>
            <a:fld id="{FAF29816-22B8-4F5D-8506-44C1E6101C56}" type="slidenum">
              <a:rPr lang="en-US" smtClean="0"/>
              <a:t>22</a:t>
            </a:fld>
            <a:endParaRPr lang="en-US"/>
          </a:p>
        </p:txBody>
      </p:sp>
    </p:spTree>
    <p:extLst>
      <p:ext uri="{BB962C8B-B14F-4D97-AF65-F5344CB8AC3E}">
        <p14:creationId xmlns:p14="http://schemas.microsoft.com/office/powerpoint/2010/main" val="685733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Miami CPA Charged with Tax Evasion After Failing to File and Pay Taxes for Multiple Years</a:t>
            </a:r>
            <a:br>
              <a:rPr lang="en-US" sz="2800" dirty="0"/>
            </a:br>
            <a:br>
              <a:rPr lang="en-US" sz="1200" dirty="0"/>
            </a:br>
            <a:endParaRPr lang="en-US" sz="1200" dirty="0"/>
          </a:p>
        </p:txBody>
      </p:sp>
      <p:sp>
        <p:nvSpPr>
          <p:cNvPr id="3" name="Content Placeholder 2"/>
          <p:cNvSpPr>
            <a:spLocks noGrp="1"/>
          </p:cNvSpPr>
          <p:nvPr>
            <p:ph sz="half" idx="2"/>
          </p:nvPr>
        </p:nvSpPr>
        <p:spPr>
          <a:xfrm>
            <a:off x="304800" y="1219200"/>
            <a:ext cx="7620000" cy="5486400"/>
          </a:xfrm>
        </p:spPr>
        <p:txBody>
          <a:bodyPr>
            <a:normAutofit lnSpcReduction="10000"/>
          </a:bodyPr>
          <a:lstStyle/>
          <a:p>
            <a:endParaRPr lang="en-US" dirty="0"/>
          </a:p>
          <a:p>
            <a:pPr lvl="0" fontAlgn="base"/>
            <a:r>
              <a:rPr lang="en-US" dirty="0"/>
              <a:t>Filed returns, but failed to pay the taxes assessed, for tax years 2004, 2005, 2006, 2007, 2008, and 2010</a:t>
            </a:r>
          </a:p>
          <a:p>
            <a:pPr lvl="0" fontAlgn="base"/>
            <a:r>
              <a:rPr lang="en-US" dirty="0"/>
              <a:t>Failed to file income tax returns for tax years 2011, 2012, 2013, 2014, 2015, and 2016</a:t>
            </a:r>
          </a:p>
          <a:p>
            <a:pPr fontAlgn="base"/>
            <a:r>
              <a:rPr lang="en-US" dirty="0"/>
              <a:t>Prosecutors allege that Sharpton acted willfully, or deliberately, which is why the case is being treated as a criminal rather than civil matter. </a:t>
            </a:r>
          </a:p>
          <a:p>
            <a:pPr fontAlgn="base"/>
            <a:r>
              <a:rPr lang="en-US" dirty="0"/>
              <a:t>Examples of Sharpton’s willfulness noted in the press release include “</a:t>
            </a:r>
            <a:r>
              <a:rPr lang="en-US" b="1" dirty="0"/>
              <a:t>removing himself from his company’s payroll, paying his personal expenses through the corporate bank accounts, and lying to an IRS collections official” </a:t>
            </a:r>
            <a:r>
              <a:rPr lang="en-US" dirty="0"/>
              <a:t>– all examples of deliberate actions that were specifically calculated to minimize or outright avoid the defendant’s tax liabilities.</a:t>
            </a:r>
          </a:p>
        </p:txBody>
      </p:sp>
      <p:sp>
        <p:nvSpPr>
          <p:cNvPr id="4" name="Slide Number Placeholder 3">
            <a:extLst>
              <a:ext uri="{FF2B5EF4-FFF2-40B4-BE49-F238E27FC236}">
                <a16:creationId xmlns:a16="http://schemas.microsoft.com/office/drawing/2014/main" id="{AC328356-000E-4FA4-8532-E0BBD019E5E3}"/>
              </a:ext>
            </a:extLst>
          </p:cNvPr>
          <p:cNvSpPr>
            <a:spLocks noGrp="1"/>
          </p:cNvSpPr>
          <p:nvPr>
            <p:ph type="sldNum" sz="quarter" idx="12"/>
          </p:nvPr>
        </p:nvSpPr>
        <p:spPr/>
        <p:txBody>
          <a:bodyPr/>
          <a:lstStyle/>
          <a:p>
            <a:fld id="{FAF29816-22B8-4F5D-8506-44C1E6101C56}" type="slidenum">
              <a:rPr lang="en-US" smtClean="0"/>
              <a:t>23</a:t>
            </a:fld>
            <a:endParaRPr lang="en-US"/>
          </a:p>
        </p:txBody>
      </p:sp>
    </p:spTree>
    <p:extLst>
      <p:ext uri="{BB962C8B-B14F-4D97-AF65-F5344CB8AC3E}">
        <p14:creationId xmlns:p14="http://schemas.microsoft.com/office/powerpoint/2010/main" val="12721204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The Spies Evasion Doctrine</a:t>
            </a:r>
          </a:p>
        </p:txBody>
      </p:sp>
      <p:sp>
        <p:nvSpPr>
          <p:cNvPr id="3" name="Content Placeholder 2"/>
          <p:cNvSpPr>
            <a:spLocks noGrp="1"/>
          </p:cNvSpPr>
          <p:nvPr>
            <p:ph sz="half" idx="2"/>
          </p:nvPr>
        </p:nvSpPr>
        <p:spPr>
          <a:xfrm>
            <a:off x="457200" y="1447800"/>
            <a:ext cx="4648200" cy="4678363"/>
          </a:xfrm>
        </p:spPr>
        <p:txBody>
          <a:bodyPr>
            <a:normAutofit fontScale="92500"/>
          </a:bodyPr>
          <a:lstStyle/>
          <a:p>
            <a:r>
              <a:rPr lang="en-US" dirty="0"/>
              <a:t>The target willfully (1) fails to file a tax return, and (2) his or her action is coupled with an “affirmative act of evasion,” that is likely to mislead the government. </a:t>
            </a:r>
          </a:p>
          <a:p>
            <a:endParaRPr lang="en-US" dirty="0"/>
          </a:p>
          <a:p>
            <a:pPr marL="114300" indent="0">
              <a:buNone/>
            </a:pPr>
            <a:r>
              <a:rPr lang="en-US" b="1" i="1" dirty="0"/>
              <a:t>Sources of federal law that defines “tax evasion” in general:</a:t>
            </a:r>
            <a:endParaRPr lang="en-US" dirty="0"/>
          </a:p>
          <a:p>
            <a:r>
              <a:rPr lang="en-US" dirty="0"/>
              <a:t>Section 7201 provides that a person commits tax evasion when he or she “willfully attempts in any manner to evade or defeat any tax or its payment.”</a:t>
            </a:r>
          </a:p>
          <a:p>
            <a:pPr marL="114300" indent="0">
              <a:buNone/>
            </a:pPr>
            <a:endParaRPr lang="en-US" dirty="0"/>
          </a:p>
        </p:txBody>
      </p:sp>
      <p:pic>
        <p:nvPicPr>
          <p:cNvPr id="9" name="Content Placeholder 8"/>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5257800" y="2590800"/>
            <a:ext cx="2800350" cy="1628775"/>
          </a:xfrm>
        </p:spPr>
      </p:pic>
      <p:sp>
        <p:nvSpPr>
          <p:cNvPr id="4" name="Slide Number Placeholder 3">
            <a:extLst>
              <a:ext uri="{FF2B5EF4-FFF2-40B4-BE49-F238E27FC236}">
                <a16:creationId xmlns:a16="http://schemas.microsoft.com/office/drawing/2014/main" id="{C5641E96-6D0A-48E2-AC5A-9B960AF0EBCA}"/>
              </a:ext>
            </a:extLst>
          </p:cNvPr>
          <p:cNvSpPr>
            <a:spLocks noGrp="1"/>
          </p:cNvSpPr>
          <p:nvPr>
            <p:ph type="sldNum" sz="quarter" idx="12"/>
          </p:nvPr>
        </p:nvSpPr>
        <p:spPr/>
        <p:txBody>
          <a:bodyPr/>
          <a:lstStyle/>
          <a:p>
            <a:fld id="{FAF29816-22B8-4F5D-8506-44C1E6101C56}" type="slidenum">
              <a:rPr lang="en-US" smtClean="0"/>
              <a:t>24</a:t>
            </a:fld>
            <a:endParaRPr lang="en-US"/>
          </a:p>
        </p:txBody>
      </p:sp>
    </p:spTree>
    <p:extLst>
      <p:ext uri="{BB962C8B-B14F-4D97-AF65-F5344CB8AC3E}">
        <p14:creationId xmlns:p14="http://schemas.microsoft.com/office/powerpoint/2010/main" val="41489694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The Spies Evasion Doctrine</a:t>
            </a:r>
            <a:endParaRPr lang="en-US" dirty="0"/>
          </a:p>
        </p:txBody>
      </p:sp>
      <p:sp>
        <p:nvSpPr>
          <p:cNvPr id="3" name="Content Placeholder 2"/>
          <p:cNvSpPr>
            <a:spLocks noGrp="1"/>
          </p:cNvSpPr>
          <p:nvPr>
            <p:ph idx="1"/>
          </p:nvPr>
        </p:nvSpPr>
        <p:spPr/>
        <p:txBody>
          <a:bodyPr>
            <a:normAutofit fontScale="92500"/>
          </a:bodyPr>
          <a:lstStyle/>
          <a:p>
            <a:pPr marL="114300" indent="0">
              <a:buNone/>
            </a:pPr>
            <a:r>
              <a:rPr lang="en-US" b="1" i="1" dirty="0"/>
              <a:t>Significance of the Spies evasion doctrine:</a:t>
            </a:r>
          </a:p>
          <a:p>
            <a:r>
              <a:rPr lang="en-US" dirty="0"/>
              <a:t>Mere non-filing of a tax return is typically a Section 7203 misdemeanor, while a “Spies Evasion” type fact pattern may cause the Section 7203 offense to rise to the level of a Section 7201 felony. </a:t>
            </a:r>
          </a:p>
          <a:p>
            <a:r>
              <a:rPr lang="en-US" dirty="0"/>
              <a:t>The willful failure to file a return and pay federal income tax where a taxpayer knows federal tax is due is only a misdemeanor </a:t>
            </a:r>
            <a:r>
              <a:rPr lang="en-US" i="1" dirty="0"/>
              <a:t>United States v. </a:t>
            </a:r>
            <a:r>
              <a:rPr lang="en-US" i="1" dirty="0" err="1"/>
              <a:t>Masat</a:t>
            </a:r>
            <a:r>
              <a:rPr lang="en-US" dirty="0"/>
              <a:t>, 896 F.2d 88, 97-99 (5th Cir. 1990).</a:t>
            </a:r>
          </a:p>
          <a:p>
            <a:r>
              <a:rPr lang="en-US" dirty="0"/>
              <a:t>Tax evasion, however, must be proved by some sort an affirmative act rather than a failure to act</a:t>
            </a:r>
          </a:p>
          <a:p>
            <a:r>
              <a:rPr lang="en-US" dirty="0"/>
              <a:t>Tax evasion is most commonly proven by showing the willful filing of a false return.   A “Spies Evasion” type fact pattern will enable the government to establish an affirmative act even where returns are not filed!  </a:t>
            </a:r>
          </a:p>
        </p:txBody>
      </p:sp>
      <p:sp>
        <p:nvSpPr>
          <p:cNvPr id="5" name="Slide Number Placeholder 4">
            <a:extLst>
              <a:ext uri="{FF2B5EF4-FFF2-40B4-BE49-F238E27FC236}">
                <a16:creationId xmlns:a16="http://schemas.microsoft.com/office/drawing/2014/main" id="{73F8A929-CD6C-4A83-8709-00A99775CE8A}"/>
              </a:ext>
            </a:extLst>
          </p:cNvPr>
          <p:cNvSpPr>
            <a:spLocks noGrp="1"/>
          </p:cNvSpPr>
          <p:nvPr>
            <p:ph type="sldNum" sz="quarter" idx="12"/>
          </p:nvPr>
        </p:nvSpPr>
        <p:spPr/>
        <p:txBody>
          <a:bodyPr/>
          <a:lstStyle/>
          <a:p>
            <a:fld id="{FAF29816-22B8-4F5D-8506-44C1E6101C56}" type="slidenum">
              <a:rPr lang="en-US" smtClean="0"/>
              <a:t>25</a:t>
            </a:fld>
            <a:endParaRPr lang="en-US"/>
          </a:p>
        </p:txBody>
      </p:sp>
    </p:spTree>
    <p:extLst>
      <p:ext uri="{BB962C8B-B14F-4D97-AF65-F5344CB8AC3E}">
        <p14:creationId xmlns:p14="http://schemas.microsoft.com/office/powerpoint/2010/main" val="4168537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Eggshell Audit</a:t>
            </a:r>
          </a:p>
        </p:txBody>
      </p:sp>
      <p:sp>
        <p:nvSpPr>
          <p:cNvPr id="4" name="Content Placeholder 3"/>
          <p:cNvSpPr>
            <a:spLocks noGrp="1"/>
          </p:cNvSpPr>
          <p:nvPr>
            <p:ph sz="half" idx="1"/>
          </p:nvPr>
        </p:nvSpPr>
        <p:spPr>
          <a:xfrm>
            <a:off x="457200" y="1536192"/>
            <a:ext cx="4876800" cy="4590288"/>
          </a:xfrm>
        </p:spPr>
        <p:txBody>
          <a:bodyPr>
            <a:normAutofit fontScale="92500" lnSpcReduction="20000"/>
          </a:bodyPr>
          <a:lstStyle/>
          <a:p>
            <a:r>
              <a:rPr lang="en-US" dirty="0"/>
              <a:t>An eggshell audit is a civil audit in which the return(s) under examination contain a material understatement of income, material overstatement of deductions or credits were claimed that the taxpayer was not entitled to, the end result of which was that the taxpayer showed less tax liability than they would have owed had a true, complete and accurate return been filed.</a:t>
            </a:r>
          </a:p>
        </p:txBody>
      </p:sp>
      <p:pic>
        <p:nvPicPr>
          <p:cNvPr id="7" name="Content Placeholder 6"/>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867400" y="1828800"/>
            <a:ext cx="2076450" cy="2200275"/>
          </a:xfrm>
        </p:spPr>
      </p:pic>
      <p:sp>
        <p:nvSpPr>
          <p:cNvPr id="3" name="Slide Number Placeholder 2">
            <a:extLst>
              <a:ext uri="{FF2B5EF4-FFF2-40B4-BE49-F238E27FC236}">
                <a16:creationId xmlns:a16="http://schemas.microsoft.com/office/drawing/2014/main" id="{63732B3A-2C77-40CC-BEF5-B2F536113959}"/>
              </a:ext>
            </a:extLst>
          </p:cNvPr>
          <p:cNvSpPr>
            <a:spLocks noGrp="1"/>
          </p:cNvSpPr>
          <p:nvPr>
            <p:ph type="sldNum" sz="quarter" idx="12"/>
          </p:nvPr>
        </p:nvSpPr>
        <p:spPr/>
        <p:txBody>
          <a:bodyPr/>
          <a:lstStyle/>
          <a:p>
            <a:fld id="{FAF29816-22B8-4F5D-8506-44C1E6101C56}" type="slidenum">
              <a:rPr lang="en-US" smtClean="0"/>
              <a:t>26</a:t>
            </a:fld>
            <a:endParaRPr lang="en-US"/>
          </a:p>
        </p:txBody>
      </p:sp>
    </p:spTree>
    <p:extLst>
      <p:ext uri="{BB962C8B-B14F-4D97-AF65-F5344CB8AC3E}">
        <p14:creationId xmlns:p14="http://schemas.microsoft.com/office/powerpoint/2010/main" val="24677716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Reverse Eggshell Audit	</a:t>
            </a:r>
          </a:p>
        </p:txBody>
      </p:sp>
      <p:sp>
        <p:nvSpPr>
          <p:cNvPr id="6" name="Content Placeholder 5"/>
          <p:cNvSpPr>
            <a:spLocks noGrp="1"/>
          </p:cNvSpPr>
          <p:nvPr>
            <p:ph idx="1"/>
          </p:nvPr>
        </p:nvSpPr>
        <p:spPr/>
        <p:txBody>
          <a:bodyPr/>
          <a:lstStyle/>
          <a:p>
            <a:endParaRPr lang="en-US" dirty="0"/>
          </a:p>
          <a:p>
            <a:endParaRPr lang="en-US" dirty="0"/>
          </a:p>
          <a:p>
            <a:r>
              <a:rPr lang="en-US" dirty="0"/>
              <a:t>Essentially a criminal tax investigation is disguised as a civil audit. </a:t>
            </a:r>
          </a:p>
          <a:p>
            <a:endParaRPr lang="en-US" dirty="0"/>
          </a:p>
          <a:p>
            <a:endParaRPr lang="en-US" dirty="0"/>
          </a:p>
          <a:p>
            <a:r>
              <a:rPr lang="en-US" dirty="0"/>
              <a:t>In a reverse egg audit; it is the taxpayer and potentially their representative who is not on notice about the auditor’s true intentions.</a:t>
            </a:r>
          </a:p>
        </p:txBody>
      </p:sp>
      <p:sp>
        <p:nvSpPr>
          <p:cNvPr id="2" name="Slide Number Placeholder 1">
            <a:extLst>
              <a:ext uri="{FF2B5EF4-FFF2-40B4-BE49-F238E27FC236}">
                <a16:creationId xmlns:a16="http://schemas.microsoft.com/office/drawing/2014/main" id="{200FEB64-775D-4F94-BF41-7DBEB3486CA3}"/>
              </a:ext>
            </a:extLst>
          </p:cNvPr>
          <p:cNvSpPr>
            <a:spLocks noGrp="1"/>
          </p:cNvSpPr>
          <p:nvPr>
            <p:ph type="sldNum" sz="quarter" idx="12"/>
          </p:nvPr>
        </p:nvSpPr>
        <p:spPr/>
        <p:txBody>
          <a:bodyPr/>
          <a:lstStyle/>
          <a:p>
            <a:fld id="{FAF29816-22B8-4F5D-8506-44C1E6101C56}" type="slidenum">
              <a:rPr lang="en-US" smtClean="0"/>
              <a:t>27</a:t>
            </a:fld>
            <a:endParaRPr lang="en-US"/>
          </a:p>
        </p:txBody>
      </p:sp>
    </p:spTree>
    <p:extLst>
      <p:ext uri="{BB962C8B-B14F-4D97-AF65-F5344CB8AC3E}">
        <p14:creationId xmlns:p14="http://schemas.microsoft.com/office/powerpoint/2010/main" val="41091169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620000" cy="1143000"/>
          </a:xfrm>
        </p:spPr>
        <p:txBody>
          <a:bodyPr/>
          <a:lstStyle/>
          <a:p>
            <a:r>
              <a:rPr lang="en-US" sz="2400" b="1" i="1" dirty="0"/>
              <a:t>Warning signs to look for in determining if there has been a criminal referral and therefor an egg shell audit has reversed into a reverse egg shell audit:</a:t>
            </a:r>
            <a:br>
              <a:rPr lang="en-US" sz="2400" b="1" i="1" dirty="0"/>
            </a:br>
            <a:endParaRPr lang="en-US" sz="2400" dirty="0"/>
          </a:p>
        </p:txBody>
      </p:sp>
      <p:sp>
        <p:nvSpPr>
          <p:cNvPr id="3" name="Content Placeholder 2"/>
          <p:cNvSpPr>
            <a:spLocks noGrp="1"/>
          </p:cNvSpPr>
          <p:nvPr>
            <p:ph idx="1"/>
          </p:nvPr>
        </p:nvSpPr>
        <p:spPr/>
        <p:txBody>
          <a:bodyPr>
            <a:normAutofit fontScale="85000" lnSpcReduction="20000"/>
          </a:bodyPr>
          <a:lstStyle/>
          <a:p>
            <a:r>
              <a:rPr lang="en-US" dirty="0"/>
              <a:t>A criminal referral is likely to follow a civil audit if firm indications of fraud exist in the mind of the civil auditor. </a:t>
            </a:r>
          </a:p>
          <a:p>
            <a:pPr marL="114300" indent="0">
              <a:buNone/>
            </a:pPr>
            <a:r>
              <a:rPr lang="en-US" b="1" dirty="0"/>
              <a:t>Commonly recognized warning signs that precede a criminal referral include:</a:t>
            </a:r>
          </a:p>
          <a:p>
            <a:r>
              <a:rPr lang="en-US" dirty="0"/>
              <a:t>A civil audit may be suspended before completion </a:t>
            </a:r>
          </a:p>
          <a:p>
            <a:r>
              <a:rPr lang="en-US" dirty="0"/>
              <a:t>The Revenue Agent focuses heavily on the “intent” of the client, mentions a pattern of noncompliance on several tax returns.</a:t>
            </a:r>
          </a:p>
          <a:p>
            <a:r>
              <a:rPr lang="en-US" dirty="0"/>
              <a:t>The Revenue Agent focuses prepares a net worth analysis or subpoena’s bank records.</a:t>
            </a:r>
          </a:p>
          <a:p>
            <a:r>
              <a:rPr lang="en-US" dirty="0"/>
              <a:t>Agent gathers an excessive amount of documentation or makes excessive copy requests.</a:t>
            </a:r>
          </a:p>
          <a:p>
            <a:r>
              <a:rPr lang="en-US" dirty="0"/>
              <a:t>undisclosed contact with third parties</a:t>
            </a:r>
          </a:p>
          <a:p>
            <a:r>
              <a:rPr lang="en-US" dirty="0"/>
              <a:t>target receives a summons for records or for an appearance</a:t>
            </a:r>
          </a:p>
          <a:p>
            <a:r>
              <a:rPr lang="en-US" dirty="0"/>
              <a:t>two revenue agents, an attorney from chief counsel’s office and a court reporter attend a client interview.</a:t>
            </a:r>
          </a:p>
          <a:p>
            <a:r>
              <a:rPr lang="en-US" dirty="0"/>
              <a:t>a civil auditor cancels a subsequent appointment and then fails to contact or return the taxpayer’s calls for several weeks while the referral process to CI progresses.</a:t>
            </a:r>
          </a:p>
          <a:p>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06A0DD1F-CB0D-4A90-AA2E-E9B29EEA6B96}"/>
              </a:ext>
            </a:extLst>
          </p:cNvPr>
          <p:cNvSpPr>
            <a:spLocks noGrp="1"/>
          </p:cNvSpPr>
          <p:nvPr>
            <p:ph type="sldNum" sz="quarter" idx="12"/>
          </p:nvPr>
        </p:nvSpPr>
        <p:spPr/>
        <p:txBody>
          <a:bodyPr/>
          <a:lstStyle/>
          <a:p>
            <a:fld id="{FAF29816-22B8-4F5D-8506-44C1E6101C56}" type="slidenum">
              <a:rPr lang="en-US" smtClean="0"/>
              <a:t>28</a:t>
            </a:fld>
            <a:endParaRPr lang="en-US"/>
          </a:p>
        </p:txBody>
      </p:sp>
    </p:spTree>
    <p:extLst>
      <p:ext uri="{BB962C8B-B14F-4D97-AF65-F5344CB8AC3E}">
        <p14:creationId xmlns:p14="http://schemas.microsoft.com/office/powerpoint/2010/main" val="35802185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i="1" dirty="0"/>
              <a:t>Understanding why a reverse egg shell audit is so dangerous for a taxpayer:</a:t>
            </a:r>
            <a:br>
              <a:rPr lang="en-US" sz="2800" dirty="0"/>
            </a:br>
            <a:endParaRPr lang="en-US" sz="2800" dirty="0"/>
          </a:p>
        </p:txBody>
      </p:sp>
      <p:sp>
        <p:nvSpPr>
          <p:cNvPr id="3" name="Content Placeholder 2"/>
          <p:cNvSpPr>
            <a:spLocks noGrp="1"/>
          </p:cNvSpPr>
          <p:nvPr>
            <p:ph idx="1"/>
          </p:nvPr>
        </p:nvSpPr>
        <p:spPr/>
        <p:txBody>
          <a:bodyPr>
            <a:normAutofit fontScale="85000" lnSpcReduction="20000"/>
          </a:bodyPr>
          <a:lstStyle/>
          <a:p>
            <a:r>
              <a:rPr lang="en-US" dirty="0"/>
              <a:t>parallel investigations are on the rise </a:t>
            </a:r>
          </a:p>
          <a:p>
            <a:r>
              <a:rPr lang="en-US" dirty="0"/>
              <a:t>without the taxpayer having the opportunity to utilize the constitutional protections of the due process clause, the fourth amendment privilege against unreasonable searches and seizures, and the fifth amendment right not to self-incriminate which are the most powerful tools available to criminal defense counsel</a:t>
            </a:r>
          </a:p>
          <a:p>
            <a:r>
              <a:rPr lang="en-US" dirty="0"/>
              <a:t>initial interview with the special agent will often be delayed while the investigated taxpayer obtains legal counsel.</a:t>
            </a:r>
          </a:p>
          <a:p>
            <a:r>
              <a:rPr lang="en-US" dirty="0"/>
              <a:t>initial contact is often made via a civil revenue agent to avoid putting the investigated taxpayer on notice that they are under criminal investigation while the civil examiner continues to collect information and conduct interviews with the taxpayer </a:t>
            </a:r>
          </a:p>
          <a:p>
            <a:r>
              <a:rPr lang="en-US" dirty="0"/>
              <a:t>Moreover, Reverse egg shell audits / parallel investigations often involve cooperating federal agencies and the civil and criminal investigation functions of the IRS added risk that the examination conducted by the IRS will advance the criminal investigation of the cooperating federal agency.</a:t>
            </a:r>
          </a:p>
          <a:p>
            <a:r>
              <a:rPr lang="en-US" dirty="0"/>
              <a:t>revenue agents commonly continue to collect information after the discovery of firm indications of fraud</a:t>
            </a:r>
          </a:p>
        </p:txBody>
      </p:sp>
      <p:sp>
        <p:nvSpPr>
          <p:cNvPr id="5" name="Slide Number Placeholder 4">
            <a:extLst>
              <a:ext uri="{FF2B5EF4-FFF2-40B4-BE49-F238E27FC236}">
                <a16:creationId xmlns:a16="http://schemas.microsoft.com/office/drawing/2014/main" id="{7FAB88E4-C67D-4DA7-A020-083805BEA33E}"/>
              </a:ext>
            </a:extLst>
          </p:cNvPr>
          <p:cNvSpPr>
            <a:spLocks noGrp="1"/>
          </p:cNvSpPr>
          <p:nvPr>
            <p:ph type="sldNum" sz="quarter" idx="12"/>
          </p:nvPr>
        </p:nvSpPr>
        <p:spPr/>
        <p:txBody>
          <a:bodyPr/>
          <a:lstStyle/>
          <a:p>
            <a:fld id="{FAF29816-22B8-4F5D-8506-44C1E6101C56}" type="slidenum">
              <a:rPr lang="en-US" smtClean="0"/>
              <a:t>29</a:t>
            </a:fld>
            <a:endParaRPr lang="en-US"/>
          </a:p>
        </p:txBody>
      </p:sp>
    </p:spTree>
    <p:extLst>
      <p:ext uri="{BB962C8B-B14F-4D97-AF65-F5344CB8AC3E}">
        <p14:creationId xmlns:p14="http://schemas.microsoft.com/office/powerpoint/2010/main" val="2223087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8139E-58A2-42D5-8D8B-9B227DD09A35}"/>
              </a:ext>
            </a:extLst>
          </p:cNvPr>
          <p:cNvSpPr>
            <a:spLocks noGrp="1"/>
          </p:cNvSpPr>
          <p:nvPr>
            <p:ph type="title"/>
          </p:nvPr>
        </p:nvSpPr>
        <p:spPr/>
        <p:txBody>
          <a:bodyPr/>
          <a:lstStyle/>
          <a:p>
            <a:r>
              <a:rPr lang="en-US" b="1" dirty="0"/>
              <a:t>STATUTORY LANGUAGE:  26 U.S.C. § 7201</a:t>
            </a:r>
            <a:endParaRPr lang="en-US" dirty="0"/>
          </a:p>
        </p:txBody>
      </p:sp>
      <p:sp>
        <p:nvSpPr>
          <p:cNvPr id="3" name="Content Placeholder 2">
            <a:extLst>
              <a:ext uri="{FF2B5EF4-FFF2-40B4-BE49-F238E27FC236}">
                <a16:creationId xmlns:a16="http://schemas.microsoft.com/office/drawing/2014/main" id="{69EF2735-AF8F-4C9F-B167-747B3DB58257}"/>
              </a:ext>
            </a:extLst>
          </p:cNvPr>
          <p:cNvSpPr>
            <a:spLocks noGrp="1"/>
          </p:cNvSpPr>
          <p:nvPr>
            <p:ph idx="1"/>
          </p:nvPr>
        </p:nvSpPr>
        <p:spPr/>
        <p:txBody>
          <a:bodyPr/>
          <a:lstStyle/>
          <a:p>
            <a:pPr marL="114300" indent="0">
              <a:buNone/>
            </a:pPr>
            <a:endParaRPr lang="en-US" dirty="0"/>
          </a:p>
          <a:p>
            <a:pPr marL="114300" indent="0" algn="just">
              <a:buNone/>
            </a:pPr>
            <a:r>
              <a:rPr lang="en-US" sz="2800" dirty="0"/>
              <a:t>Any person who willfully attempts in any manner to evade or defeat any tax imposed by this title </a:t>
            </a:r>
            <a:r>
              <a:rPr lang="en-US" sz="2800" b="1" dirty="0"/>
              <a:t>or the payment thereof</a:t>
            </a:r>
            <a:r>
              <a:rPr lang="en-US" sz="2800" dirty="0"/>
              <a:t> shall, in addition to other penalties provided by law, be guilty of a felony and, upon conviction thereof, shall be fined not more than $100,000 ($500,000 in the case of a corporation), or imprisoned not more than 5 years, or both, together with the costs of prosecution.       </a:t>
            </a:r>
          </a:p>
          <a:p>
            <a:endParaRPr lang="en-US" dirty="0"/>
          </a:p>
        </p:txBody>
      </p:sp>
      <p:sp>
        <p:nvSpPr>
          <p:cNvPr id="4" name="Slide Number Placeholder 3">
            <a:extLst>
              <a:ext uri="{FF2B5EF4-FFF2-40B4-BE49-F238E27FC236}">
                <a16:creationId xmlns:a16="http://schemas.microsoft.com/office/drawing/2014/main" id="{75E35599-D28A-477B-B06F-1F89544917EF}"/>
              </a:ext>
            </a:extLst>
          </p:cNvPr>
          <p:cNvSpPr>
            <a:spLocks noGrp="1"/>
          </p:cNvSpPr>
          <p:nvPr>
            <p:ph type="sldNum" sz="quarter" idx="12"/>
          </p:nvPr>
        </p:nvSpPr>
        <p:spPr/>
        <p:txBody>
          <a:bodyPr/>
          <a:lstStyle/>
          <a:p>
            <a:fld id="{FAF29816-22B8-4F5D-8506-44C1E6101C56}" type="slidenum">
              <a:rPr lang="en-US" smtClean="0"/>
              <a:t>3</a:t>
            </a:fld>
            <a:endParaRPr lang="en-US"/>
          </a:p>
        </p:txBody>
      </p:sp>
    </p:spTree>
    <p:extLst>
      <p:ext uri="{BB962C8B-B14F-4D97-AF65-F5344CB8AC3E}">
        <p14:creationId xmlns:p14="http://schemas.microsoft.com/office/powerpoint/2010/main" val="40542225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i="1" dirty="0"/>
              <a:t>Effective criminal tax defense counsel’s goals in an egg shell audit:</a:t>
            </a:r>
            <a:br>
              <a:rPr lang="en-US" sz="2800" dirty="0"/>
            </a:br>
            <a:endParaRPr lang="en-US" sz="2800" dirty="0"/>
          </a:p>
        </p:txBody>
      </p:sp>
      <p:sp>
        <p:nvSpPr>
          <p:cNvPr id="3" name="Content Placeholder 2"/>
          <p:cNvSpPr>
            <a:spLocks noGrp="1"/>
          </p:cNvSpPr>
          <p:nvPr>
            <p:ph idx="1"/>
          </p:nvPr>
        </p:nvSpPr>
        <p:spPr/>
        <p:txBody>
          <a:bodyPr/>
          <a:lstStyle/>
          <a:p>
            <a:r>
              <a:rPr lang="en-US" dirty="0"/>
              <a:t>In a reverse eggshell audit, they endeavor to discover any ongoing clandestine criminal tax proceeding and possibly limit the taxpayer’s cooperation in order to protect the taxpayer from criminal prosecution by protecting their constitutional rights against self-incrimination and unreasonable search and seizures.</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0" y="3733800"/>
            <a:ext cx="6858000" cy="2857500"/>
          </a:xfrm>
          <a:prstGeom prst="rect">
            <a:avLst/>
          </a:prstGeom>
        </p:spPr>
      </p:pic>
      <p:sp>
        <p:nvSpPr>
          <p:cNvPr id="6" name="Slide Number Placeholder 5">
            <a:extLst>
              <a:ext uri="{FF2B5EF4-FFF2-40B4-BE49-F238E27FC236}">
                <a16:creationId xmlns:a16="http://schemas.microsoft.com/office/drawing/2014/main" id="{307A53A0-68CA-4F85-B8A8-EF2E740BF59F}"/>
              </a:ext>
            </a:extLst>
          </p:cNvPr>
          <p:cNvSpPr>
            <a:spLocks noGrp="1"/>
          </p:cNvSpPr>
          <p:nvPr>
            <p:ph type="sldNum" sz="quarter" idx="12"/>
          </p:nvPr>
        </p:nvSpPr>
        <p:spPr/>
        <p:txBody>
          <a:bodyPr/>
          <a:lstStyle/>
          <a:p>
            <a:fld id="{FAF29816-22B8-4F5D-8506-44C1E6101C56}" type="slidenum">
              <a:rPr lang="en-US" smtClean="0"/>
              <a:t>30</a:t>
            </a:fld>
            <a:endParaRPr lang="en-US"/>
          </a:p>
        </p:txBody>
      </p:sp>
    </p:spTree>
    <p:extLst>
      <p:ext uri="{BB962C8B-B14F-4D97-AF65-F5344CB8AC3E}">
        <p14:creationId xmlns:p14="http://schemas.microsoft.com/office/powerpoint/2010/main" val="27442287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i="1" dirty="0"/>
              <a:t>Methods to obtain the above goals: </a:t>
            </a:r>
            <a:endParaRPr lang="en-US" sz="3200" dirty="0"/>
          </a:p>
        </p:txBody>
      </p:sp>
      <p:sp>
        <p:nvSpPr>
          <p:cNvPr id="3" name="Content Placeholder 2"/>
          <p:cNvSpPr>
            <a:spLocks noGrp="1"/>
          </p:cNvSpPr>
          <p:nvPr>
            <p:ph idx="1"/>
          </p:nvPr>
        </p:nvSpPr>
        <p:spPr/>
        <p:txBody>
          <a:bodyPr>
            <a:normAutofit fontScale="85000" lnSpcReduction="20000"/>
          </a:bodyPr>
          <a:lstStyle/>
          <a:p>
            <a:r>
              <a:rPr lang="en-US" dirty="0"/>
              <a:t>The original return preparer should never provide representation in an egg shell audit as they do not have attorney client privilege and are often subpoenaed to help make the government’s case in chief against the taxpayer. Also they cannot be trusted to be more concerned with protecting their own reputation than in helping the client avoid criminal prosecution.</a:t>
            </a:r>
          </a:p>
          <a:p>
            <a:r>
              <a:rPr lang="en-US" dirty="0"/>
              <a:t>preventing the client from making criminal admissions or providing false information that can effectively waive the client’s 5th Amendment privilege against self-incrimination and 4th amendment privilege against unreasonable searches.</a:t>
            </a:r>
          </a:p>
          <a:p>
            <a:r>
              <a:rPr lang="en-US" dirty="0"/>
              <a:t>largest concern in an eggshell audit is to dissuade the examining agent from referring the case to the criminal investigation unit of the IRS </a:t>
            </a:r>
          </a:p>
          <a:p>
            <a:r>
              <a:rPr lang="en-US" dirty="0"/>
              <a:t>Once a revenue agent discovers significant and affirmative indications of fraud during a privately consult with his manager secretly consults with a “fraud referral specialist” to develop a “fraud development plan,” for the sole purpose of documenting the affirmative acts and firm indicators of fraud in order to refer the case to the criminal investigation function of the IRS.</a:t>
            </a:r>
          </a:p>
        </p:txBody>
      </p:sp>
      <p:sp>
        <p:nvSpPr>
          <p:cNvPr id="5" name="Slide Number Placeholder 4">
            <a:extLst>
              <a:ext uri="{FF2B5EF4-FFF2-40B4-BE49-F238E27FC236}">
                <a16:creationId xmlns:a16="http://schemas.microsoft.com/office/drawing/2014/main" id="{29154E8E-668D-4BB4-8961-F68BC96F124E}"/>
              </a:ext>
            </a:extLst>
          </p:cNvPr>
          <p:cNvSpPr>
            <a:spLocks noGrp="1"/>
          </p:cNvSpPr>
          <p:nvPr>
            <p:ph type="sldNum" sz="quarter" idx="12"/>
          </p:nvPr>
        </p:nvSpPr>
        <p:spPr/>
        <p:txBody>
          <a:bodyPr/>
          <a:lstStyle/>
          <a:p>
            <a:fld id="{FAF29816-22B8-4F5D-8506-44C1E6101C56}" type="slidenum">
              <a:rPr lang="en-US" smtClean="0"/>
              <a:t>31</a:t>
            </a:fld>
            <a:endParaRPr lang="en-US"/>
          </a:p>
        </p:txBody>
      </p:sp>
    </p:spTree>
    <p:extLst>
      <p:ext uri="{BB962C8B-B14F-4D97-AF65-F5344CB8AC3E}">
        <p14:creationId xmlns:p14="http://schemas.microsoft.com/office/powerpoint/2010/main" val="15694668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i="1" dirty="0"/>
              <a:t>Methods to obtain the above goals Cont’d:</a:t>
            </a:r>
            <a:endParaRPr lang="en-US" sz="3200" dirty="0"/>
          </a:p>
        </p:txBody>
      </p:sp>
      <p:sp>
        <p:nvSpPr>
          <p:cNvPr id="3" name="Content Placeholder 2"/>
          <p:cNvSpPr>
            <a:spLocks noGrp="1"/>
          </p:cNvSpPr>
          <p:nvPr>
            <p:ph idx="1"/>
          </p:nvPr>
        </p:nvSpPr>
        <p:spPr/>
        <p:txBody>
          <a:bodyPr>
            <a:normAutofit fontScale="92500" lnSpcReduction="10000"/>
          </a:bodyPr>
          <a:lstStyle/>
          <a:p>
            <a:r>
              <a:rPr lang="en-US" dirty="0"/>
              <a:t>to weigh the benefit of continuing to cooperate with the civil revenue agent in an effort to quell the agent’s suspicion before a referral is made or choosing to advise his client to remain silent to protect the taxpayer from self-incriminating themselves by admitting to tax fraud or in making statements that the auditor later proves to be lies</a:t>
            </a:r>
          </a:p>
          <a:p>
            <a:r>
              <a:rPr lang="en-US" dirty="0"/>
              <a:t>In an egg shell audit, this line of questioning may become necessary to protect the taxpayer but must be asked in such a manner as not to raise the auditor’s suspicion that tax fraud exists in the client’s fact pattern. </a:t>
            </a:r>
          </a:p>
          <a:p>
            <a:r>
              <a:rPr lang="en-US" dirty="0"/>
              <a:t>If a reverse eggshell audit is underway, this line of questioning can help protect the taxpayer, because it will alert counsel to the existence of a clandestine criminal investigation or, if the revenue agent provides more than a tacit denial of the existence of a parallel criminal investigation, subsequent information and statements may be suppressible under </a:t>
            </a:r>
            <a:r>
              <a:rPr lang="en-US" dirty="0" err="1"/>
              <a:t>Tweel</a:t>
            </a:r>
            <a:r>
              <a:rPr lang="en-US" dirty="0"/>
              <a:t>.</a:t>
            </a:r>
          </a:p>
          <a:p>
            <a:endParaRPr lang="en-US" dirty="0"/>
          </a:p>
          <a:p>
            <a:endParaRPr lang="en-US" dirty="0"/>
          </a:p>
        </p:txBody>
      </p:sp>
      <p:sp>
        <p:nvSpPr>
          <p:cNvPr id="5" name="Slide Number Placeholder 4">
            <a:extLst>
              <a:ext uri="{FF2B5EF4-FFF2-40B4-BE49-F238E27FC236}">
                <a16:creationId xmlns:a16="http://schemas.microsoft.com/office/drawing/2014/main" id="{41B9B1FD-2FD7-45E8-AAFD-3F4C131C93C9}"/>
              </a:ext>
            </a:extLst>
          </p:cNvPr>
          <p:cNvSpPr>
            <a:spLocks noGrp="1"/>
          </p:cNvSpPr>
          <p:nvPr>
            <p:ph type="sldNum" sz="quarter" idx="12"/>
          </p:nvPr>
        </p:nvSpPr>
        <p:spPr/>
        <p:txBody>
          <a:bodyPr/>
          <a:lstStyle/>
          <a:p>
            <a:fld id="{FAF29816-22B8-4F5D-8506-44C1E6101C56}" type="slidenum">
              <a:rPr lang="en-US" smtClean="0"/>
              <a:t>32</a:t>
            </a:fld>
            <a:endParaRPr lang="en-US"/>
          </a:p>
        </p:txBody>
      </p:sp>
    </p:spTree>
    <p:extLst>
      <p:ext uri="{BB962C8B-B14F-4D97-AF65-F5344CB8AC3E}">
        <p14:creationId xmlns:p14="http://schemas.microsoft.com/office/powerpoint/2010/main" val="42644275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i="1" dirty="0"/>
              <a:t>Methods to obtain the above goals Cont’d:</a:t>
            </a:r>
            <a:endParaRPr lang="en-US" sz="3200" dirty="0"/>
          </a:p>
        </p:txBody>
      </p:sp>
      <p:sp>
        <p:nvSpPr>
          <p:cNvPr id="3" name="Content Placeholder 2"/>
          <p:cNvSpPr>
            <a:spLocks noGrp="1"/>
          </p:cNvSpPr>
          <p:nvPr>
            <p:ph idx="1"/>
          </p:nvPr>
        </p:nvSpPr>
        <p:spPr/>
        <p:txBody>
          <a:bodyPr/>
          <a:lstStyle/>
          <a:p>
            <a:r>
              <a:rPr lang="en-US" dirty="0"/>
              <a:t>One of the strongest protections available to criminal tax defense counsel is found under </a:t>
            </a:r>
            <a:r>
              <a:rPr lang="en-US" dirty="0" err="1"/>
              <a:t>Tweel</a:t>
            </a:r>
            <a:r>
              <a:rPr lang="en-US" dirty="0"/>
              <a:t>, which held that any auditor deception in a reverse egg shell audit has to be tacit rather than affirmative otherwise subsequently procured information will be suppressible. </a:t>
            </a:r>
          </a:p>
          <a:p>
            <a:r>
              <a:rPr lang="en-US" dirty="0"/>
              <a:t>Thus when a revenue agent lies when he or she states that there is no parallel criminal investigation underway, a technical fraud advisor has not been associated with the auditor if they continue their civil investigation after badges of fraud have been detected which are sufficient to trigger a halt to the civil examination and a criminal referral, any subsequently procured documents and statements are suppressible in a subsequent criminal prosecution</a:t>
            </a:r>
          </a:p>
          <a:p>
            <a:endParaRPr lang="en-US" dirty="0"/>
          </a:p>
        </p:txBody>
      </p:sp>
      <p:sp>
        <p:nvSpPr>
          <p:cNvPr id="5" name="Slide Number Placeholder 4">
            <a:extLst>
              <a:ext uri="{FF2B5EF4-FFF2-40B4-BE49-F238E27FC236}">
                <a16:creationId xmlns:a16="http://schemas.microsoft.com/office/drawing/2014/main" id="{10F33628-714B-490A-A29B-988C7F9B689E}"/>
              </a:ext>
            </a:extLst>
          </p:cNvPr>
          <p:cNvSpPr>
            <a:spLocks noGrp="1"/>
          </p:cNvSpPr>
          <p:nvPr>
            <p:ph type="sldNum" sz="quarter" idx="12"/>
          </p:nvPr>
        </p:nvSpPr>
        <p:spPr/>
        <p:txBody>
          <a:bodyPr/>
          <a:lstStyle/>
          <a:p>
            <a:fld id="{FAF29816-22B8-4F5D-8506-44C1E6101C56}" type="slidenum">
              <a:rPr lang="en-US" smtClean="0"/>
              <a:t>33</a:t>
            </a:fld>
            <a:endParaRPr lang="en-US"/>
          </a:p>
        </p:txBody>
      </p:sp>
    </p:spTree>
    <p:extLst>
      <p:ext uri="{BB962C8B-B14F-4D97-AF65-F5344CB8AC3E}">
        <p14:creationId xmlns:p14="http://schemas.microsoft.com/office/powerpoint/2010/main" val="35988530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i="1" dirty="0"/>
              <a:t>Methods to obtain the above goals Cont’d:</a:t>
            </a:r>
            <a:endParaRPr lang="en-US" sz="3200" dirty="0"/>
          </a:p>
        </p:txBody>
      </p:sp>
      <p:sp>
        <p:nvSpPr>
          <p:cNvPr id="3" name="Content Placeholder 2"/>
          <p:cNvSpPr>
            <a:spLocks noGrp="1"/>
          </p:cNvSpPr>
          <p:nvPr>
            <p:ph idx="1"/>
          </p:nvPr>
        </p:nvSpPr>
        <p:spPr/>
        <p:txBody>
          <a:bodyPr>
            <a:normAutofit fontScale="92500" lnSpcReduction="10000"/>
          </a:bodyPr>
          <a:lstStyle/>
          <a:p>
            <a:r>
              <a:rPr lang="en-US" dirty="0"/>
              <a:t>An argument can also be made that all subsequent information and the taxpayer’s statements collected subsequent to the revenue agents original discovery of badges of fraud is inadmissible under </a:t>
            </a:r>
            <a:r>
              <a:rPr lang="en-US" dirty="0" err="1"/>
              <a:t>Tousaint</a:t>
            </a:r>
            <a:r>
              <a:rPr lang="en-US" dirty="0"/>
              <a:t> and thus can be suppressed. </a:t>
            </a:r>
          </a:p>
          <a:p>
            <a:r>
              <a:rPr lang="en-US" dirty="0"/>
              <a:t>However contrary hair splitting case law holds that if the auditor’s conduct is merely a deception that violates IRS procedure but falls short of violating the U.S. Constitution or applicable federal statutes, the evidence collected by the auditor will not be held to be inadmissible in a subsequent criminal prosecution under Caceres and thus will not be suppressed. </a:t>
            </a:r>
          </a:p>
          <a:p>
            <a:r>
              <a:rPr lang="en-US" dirty="0"/>
              <a:t>be aware of the coding in the file, when queried, they will have to either answer honestly or more likely refuse to respond at all, in either event the criminal tax defense attorney will have learned something</a:t>
            </a:r>
          </a:p>
          <a:p>
            <a:r>
              <a:rPr lang="en-US" dirty="0"/>
              <a:t>In my opinion a refusal to deny a parallel tax criminal investigation is underway is as good as an admission that one is.</a:t>
            </a:r>
          </a:p>
        </p:txBody>
      </p:sp>
      <p:sp>
        <p:nvSpPr>
          <p:cNvPr id="5" name="Slide Number Placeholder 4">
            <a:extLst>
              <a:ext uri="{FF2B5EF4-FFF2-40B4-BE49-F238E27FC236}">
                <a16:creationId xmlns:a16="http://schemas.microsoft.com/office/drawing/2014/main" id="{E8D2D903-101F-40F0-A74D-B52D9645966B}"/>
              </a:ext>
            </a:extLst>
          </p:cNvPr>
          <p:cNvSpPr>
            <a:spLocks noGrp="1"/>
          </p:cNvSpPr>
          <p:nvPr>
            <p:ph type="sldNum" sz="quarter" idx="12"/>
          </p:nvPr>
        </p:nvSpPr>
        <p:spPr/>
        <p:txBody>
          <a:bodyPr/>
          <a:lstStyle/>
          <a:p>
            <a:fld id="{FAF29816-22B8-4F5D-8506-44C1E6101C56}" type="slidenum">
              <a:rPr lang="en-US" smtClean="0"/>
              <a:t>34</a:t>
            </a:fld>
            <a:endParaRPr lang="en-US"/>
          </a:p>
        </p:txBody>
      </p:sp>
    </p:spTree>
    <p:extLst>
      <p:ext uri="{BB962C8B-B14F-4D97-AF65-F5344CB8AC3E}">
        <p14:creationId xmlns:p14="http://schemas.microsoft.com/office/powerpoint/2010/main" val="38704288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DEFENSE TACTICS DURING CIVIL EXAMINATION</a:t>
            </a:r>
          </a:p>
        </p:txBody>
      </p:sp>
      <p:sp>
        <p:nvSpPr>
          <p:cNvPr id="3" name="Content Placeholder 2"/>
          <p:cNvSpPr>
            <a:spLocks noGrp="1"/>
          </p:cNvSpPr>
          <p:nvPr>
            <p:ph idx="1"/>
          </p:nvPr>
        </p:nvSpPr>
        <p:spPr/>
        <p:txBody>
          <a:bodyPr/>
          <a:lstStyle/>
          <a:p>
            <a:r>
              <a:rPr lang="en-US" dirty="0"/>
              <a:t>Tax defense counsel should endeavor to prevent their client’s from offering testimony or evidence during a civil examination where it is indicative or probative of criminal intent, including making false statements and creating any record or displaying conduct that is likely to mislead or conceal especially in cases where there is an arguable Fifth Amendment claim</a:t>
            </a:r>
          </a:p>
          <a:p>
            <a:r>
              <a:rPr lang="en-US" dirty="0"/>
              <a:t>I routinely counsel my client’s that when speaking to a civil examiner they only have two choices: 1. Tell the truth! 2. Remain silent!</a:t>
            </a:r>
          </a:p>
          <a:p>
            <a:r>
              <a:rPr lang="en-US" dirty="0"/>
              <a:t>A substantial majority of reported convictions in criminal tax cases involve taxpayers who cooperated fully early in the investigation, without counsel, and either lied or made damaging admissions to CID agents. </a:t>
            </a:r>
          </a:p>
        </p:txBody>
      </p:sp>
      <p:sp>
        <p:nvSpPr>
          <p:cNvPr id="5" name="Slide Number Placeholder 4">
            <a:extLst>
              <a:ext uri="{FF2B5EF4-FFF2-40B4-BE49-F238E27FC236}">
                <a16:creationId xmlns:a16="http://schemas.microsoft.com/office/drawing/2014/main" id="{45FA2395-D7CF-4D15-AACE-8B9B3BF34A99}"/>
              </a:ext>
            </a:extLst>
          </p:cNvPr>
          <p:cNvSpPr>
            <a:spLocks noGrp="1"/>
          </p:cNvSpPr>
          <p:nvPr>
            <p:ph type="sldNum" sz="quarter" idx="12"/>
          </p:nvPr>
        </p:nvSpPr>
        <p:spPr/>
        <p:txBody>
          <a:bodyPr/>
          <a:lstStyle/>
          <a:p>
            <a:fld id="{FAF29816-22B8-4F5D-8506-44C1E6101C56}" type="slidenum">
              <a:rPr lang="en-US" smtClean="0"/>
              <a:t>35</a:t>
            </a:fld>
            <a:endParaRPr lang="en-US"/>
          </a:p>
        </p:txBody>
      </p:sp>
    </p:spTree>
    <p:extLst>
      <p:ext uri="{BB962C8B-B14F-4D97-AF65-F5344CB8AC3E}">
        <p14:creationId xmlns:p14="http://schemas.microsoft.com/office/powerpoint/2010/main" val="11121276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IMPROBABILITY OF CONVICTION</a:t>
            </a:r>
          </a:p>
        </p:txBody>
      </p:sp>
      <p:sp>
        <p:nvSpPr>
          <p:cNvPr id="4" name="Content Placeholder 3"/>
          <p:cNvSpPr>
            <a:spLocks noGrp="1"/>
          </p:cNvSpPr>
          <p:nvPr>
            <p:ph sz="half" idx="1"/>
          </p:nvPr>
        </p:nvSpPr>
        <p:spPr/>
        <p:txBody>
          <a:bodyPr>
            <a:normAutofit fontScale="62500" lnSpcReduction="20000"/>
          </a:bodyPr>
          <a:lstStyle/>
          <a:p>
            <a:r>
              <a:rPr lang="en-US" dirty="0"/>
              <a:t>Both the IRS and the Department of Justice regard the probability of conviction to be an important standard of review. </a:t>
            </a:r>
          </a:p>
          <a:p>
            <a:r>
              <a:rPr lang="en-US" dirty="0"/>
              <a:t>A number of factors that are not sufficient by themselves to cause declination, when viewed together, might be sufficient reason to decline a case.</a:t>
            </a:r>
          </a:p>
          <a:p>
            <a:r>
              <a:rPr lang="en-US" dirty="0"/>
              <a:t> A combination of a health condition, personal tragedy, and prepayment of liabilities could form the basis for declination. If a physical or mental health defense is raised, it should be supported by a medical opinion letter, medical records, and the curriculum vitae of the medical professional who treated the taxpayer.</a:t>
            </a:r>
          </a:p>
          <a:p>
            <a:endParaRPr lang="en-US" dirty="0"/>
          </a:p>
        </p:txBody>
      </p:sp>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267200" y="2514600"/>
            <a:ext cx="3661682" cy="2057400"/>
          </a:xfrm>
        </p:spPr>
      </p:pic>
      <p:sp>
        <p:nvSpPr>
          <p:cNvPr id="3" name="Slide Number Placeholder 2">
            <a:extLst>
              <a:ext uri="{FF2B5EF4-FFF2-40B4-BE49-F238E27FC236}">
                <a16:creationId xmlns:a16="http://schemas.microsoft.com/office/drawing/2014/main" id="{C236B855-1922-4277-8219-1F0436AA48D5}"/>
              </a:ext>
            </a:extLst>
          </p:cNvPr>
          <p:cNvSpPr>
            <a:spLocks noGrp="1"/>
          </p:cNvSpPr>
          <p:nvPr>
            <p:ph type="sldNum" sz="quarter" idx="12"/>
          </p:nvPr>
        </p:nvSpPr>
        <p:spPr/>
        <p:txBody>
          <a:bodyPr/>
          <a:lstStyle/>
          <a:p>
            <a:fld id="{FAF29816-22B8-4F5D-8506-44C1E6101C56}" type="slidenum">
              <a:rPr lang="en-US" smtClean="0"/>
              <a:t>36</a:t>
            </a:fld>
            <a:endParaRPr lang="en-US"/>
          </a:p>
        </p:txBody>
      </p:sp>
    </p:spTree>
    <p:extLst>
      <p:ext uri="{BB962C8B-B14F-4D97-AF65-F5344CB8AC3E}">
        <p14:creationId xmlns:p14="http://schemas.microsoft.com/office/powerpoint/2010/main" val="7897579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i="1" dirty="0"/>
              <a:t>Criminal Investigation Division methodology of choosing and investigating a case: </a:t>
            </a:r>
            <a:endParaRPr lang="en-US" sz="3200" dirty="0"/>
          </a:p>
        </p:txBody>
      </p:sp>
      <p:sp>
        <p:nvSpPr>
          <p:cNvPr id="3" name="Content Placeholder 2"/>
          <p:cNvSpPr>
            <a:spLocks noGrp="1"/>
          </p:cNvSpPr>
          <p:nvPr>
            <p:ph idx="1"/>
          </p:nvPr>
        </p:nvSpPr>
        <p:spPr>
          <a:xfrm>
            <a:off x="457200" y="1600200"/>
            <a:ext cx="7620000" cy="4704347"/>
          </a:xfrm>
        </p:spPr>
        <p:txBody>
          <a:bodyPr>
            <a:normAutofit lnSpcReduction="10000"/>
          </a:bodyPr>
          <a:lstStyle/>
          <a:p>
            <a:r>
              <a:rPr lang="en-US" dirty="0"/>
              <a:t>CID chooses Cases for full investigation with the goal of deterring Criminal Tax violations by covering a wide cross section of taxpayers. </a:t>
            </a:r>
          </a:p>
          <a:p>
            <a:r>
              <a:rPr lang="en-US" dirty="0"/>
              <a:t>CID’s aim is to encourage voluntary compliance throughout the nation by covering the widest possible cross section of taxpayers.</a:t>
            </a:r>
          </a:p>
          <a:p>
            <a:r>
              <a:rPr lang="en-US" dirty="0"/>
              <a:t>In the past, subjects of Criminal Tax investigations have included persons from every economic and vocational group and every geographic location.</a:t>
            </a:r>
          </a:p>
          <a:p>
            <a:r>
              <a:rPr lang="en-US" dirty="0"/>
              <a:t>movie stars and musicians often generate significant publicity for CID’s enforcement efforts.</a:t>
            </a:r>
          </a:p>
          <a:p>
            <a:r>
              <a:rPr lang="en-US" dirty="0"/>
              <a:t>The IRS’s internal CID guidelines require that a tax deficiency be at least $10,000 over three tax years to bring a tax evasion prosecution. </a:t>
            </a:r>
          </a:p>
        </p:txBody>
      </p:sp>
      <p:sp>
        <p:nvSpPr>
          <p:cNvPr id="5" name="Slide Number Placeholder 4">
            <a:extLst>
              <a:ext uri="{FF2B5EF4-FFF2-40B4-BE49-F238E27FC236}">
                <a16:creationId xmlns:a16="http://schemas.microsoft.com/office/drawing/2014/main" id="{C1D2E97F-E55C-4B6E-9050-499DDB201F1D}"/>
              </a:ext>
            </a:extLst>
          </p:cNvPr>
          <p:cNvSpPr>
            <a:spLocks noGrp="1"/>
          </p:cNvSpPr>
          <p:nvPr>
            <p:ph type="sldNum" sz="quarter" idx="12"/>
          </p:nvPr>
        </p:nvSpPr>
        <p:spPr/>
        <p:txBody>
          <a:bodyPr/>
          <a:lstStyle/>
          <a:p>
            <a:fld id="{FAF29816-22B8-4F5D-8506-44C1E6101C56}" type="slidenum">
              <a:rPr lang="en-US" smtClean="0"/>
              <a:t>37</a:t>
            </a:fld>
            <a:endParaRPr lang="en-US"/>
          </a:p>
        </p:txBody>
      </p:sp>
    </p:spTree>
    <p:extLst>
      <p:ext uri="{BB962C8B-B14F-4D97-AF65-F5344CB8AC3E}">
        <p14:creationId xmlns:p14="http://schemas.microsoft.com/office/powerpoint/2010/main" val="2598834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i="1" dirty="0"/>
              <a:t>Criminal Investigation Division methodology of choosing and investigating a case: </a:t>
            </a:r>
            <a:endParaRPr lang="en-US" sz="3200" dirty="0"/>
          </a:p>
        </p:txBody>
      </p:sp>
      <p:sp>
        <p:nvSpPr>
          <p:cNvPr id="3" name="Content Placeholder 2"/>
          <p:cNvSpPr>
            <a:spLocks noGrp="1"/>
          </p:cNvSpPr>
          <p:nvPr>
            <p:ph idx="1"/>
          </p:nvPr>
        </p:nvSpPr>
        <p:spPr/>
        <p:txBody>
          <a:bodyPr>
            <a:normAutofit fontScale="92500" lnSpcReduction="10000"/>
          </a:bodyPr>
          <a:lstStyle/>
          <a:p>
            <a:r>
              <a:rPr lang="en-US" dirty="0"/>
              <a:t>CID has historically only had the resources to initiate less than 7,000 investigations nationally. </a:t>
            </a:r>
          </a:p>
          <a:p>
            <a:r>
              <a:rPr lang="en-US" dirty="0"/>
              <a:t>Consequently, decisions to undertake an investigation or not often rest on the availability of resources as much as on any other factor.</a:t>
            </a:r>
          </a:p>
          <a:p>
            <a:r>
              <a:rPr lang="en-US" dirty="0"/>
              <a:t>The IRS’s internal CID guidelines require that a tax deficiency be at least $10,000 over three tax years to bring a tax evasion prosecution. </a:t>
            </a:r>
          </a:p>
          <a:p>
            <a:r>
              <a:rPr lang="en-US" dirty="0"/>
              <a:t>authority to administer oaths, to take testimony of witnesses, to examine books and records, to serve administrative summonses, and to execute search and arrest warrants.</a:t>
            </a:r>
          </a:p>
          <a:p>
            <a:r>
              <a:rPr lang="en-US" dirty="0"/>
              <a:t>Taxpayers who are placed under arrest must be given Miranda warnings.</a:t>
            </a:r>
          </a:p>
          <a:p>
            <a:r>
              <a:rPr lang="en-US" dirty="0"/>
              <a:t>If he is under arrest or imprisoned, the special agent must give the full Miranda warnings, even though there is no relation between the tax investigation and the reasons that the taxpayer is in custody. Interviews conducted in an IRS office or at the taxpayer’s home or business are normally noncustodial.</a:t>
            </a:r>
          </a:p>
          <a:p>
            <a:endParaRPr lang="en-US" dirty="0"/>
          </a:p>
        </p:txBody>
      </p:sp>
      <p:sp>
        <p:nvSpPr>
          <p:cNvPr id="5" name="Slide Number Placeholder 4">
            <a:extLst>
              <a:ext uri="{FF2B5EF4-FFF2-40B4-BE49-F238E27FC236}">
                <a16:creationId xmlns:a16="http://schemas.microsoft.com/office/drawing/2014/main" id="{3E8AEA12-4C76-4B75-A921-4C709350E056}"/>
              </a:ext>
            </a:extLst>
          </p:cNvPr>
          <p:cNvSpPr>
            <a:spLocks noGrp="1"/>
          </p:cNvSpPr>
          <p:nvPr>
            <p:ph type="sldNum" sz="quarter" idx="12"/>
          </p:nvPr>
        </p:nvSpPr>
        <p:spPr/>
        <p:txBody>
          <a:bodyPr/>
          <a:lstStyle/>
          <a:p>
            <a:fld id="{FAF29816-22B8-4F5D-8506-44C1E6101C56}" type="slidenum">
              <a:rPr lang="en-US" smtClean="0"/>
              <a:t>38</a:t>
            </a:fld>
            <a:endParaRPr lang="en-US"/>
          </a:p>
        </p:txBody>
      </p:sp>
    </p:spTree>
    <p:extLst>
      <p:ext uri="{BB962C8B-B14F-4D97-AF65-F5344CB8AC3E}">
        <p14:creationId xmlns:p14="http://schemas.microsoft.com/office/powerpoint/2010/main" val="14038698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i="1" dirty="0"/>
              <a:t>Circumstantial Methods of Proof:</a:t>
            </a:r>
            <a:endParaRPr lang="en-US" sz="3600" dirty="0"/>
          </a:p>
        </p:txBody>
      </p:sp>
      <p:sp>
        <p:nvSpPr>
          <p:cNvPr id="5" name="Content Placeholder 4"/>
          <p:cNvSpPr>
            <a:spLocks noGrp="1"/>
          </p:cNvSpPr>
          <p:nvPr>
            <p:ph idx="1"/>
          </p:nvPr>
        </p:nvSpPr>
        <p:spPr/>
        <p:txBody>
          <a:bodyPr>
            <a:normAutofit lnSpcReduction="10000"/>
          </a:bodyPr>
          <a:lstStyle/>
          <a:p>
            <a:pPr marL="114300" indent="0">
              <a:buNone/>
            </a:pPr>
            <a:r>
              <a:rPr lang="en-US" b="1" i="1" dirty="0"/>
              <a:t>Net Worth Method</a:t>
            </a:r>
          </a:p>
          <a:p>
            <a:r>
              <a:rPr lang="en-US" dirty="0"/>
              <a:t>Under the net worth method, the taxpayer’s net worth (total assets minus total liabilities) at the end of one year is compared with his or her net worth at the end of the next year. </a:t>
            </a:r>
          </a:p>
          <a:p>
            <a:pPr marL="114300" indent="0">
              <a:buNone/>
            </a:pPr>
            <a:r>
              <a:rPr lang="en-US" b="1" i="1" dirty="0"/>
              <a:t>Expenditures Method</a:t>
            </a:r>
            <a:endParaRPr lang="en-US" dirty="0"/>
          </a:p>
          <a:p>
            <a:r>
              <a:rPr lang="en-US" dirty="0"/>
              <a:t>The cost-of-living test. </a:t>
            </a:r>
          </a:p>
          <a:p>
            <a:r>
              <a:rPr lang="en-US" dirty="0"/>
              <a:t>This method focuses on the amount of income needed to cover the taxpayer’s identified personal expenditures for the year being tested. </a:t>
            </a:r>
          </a:p>
          <a:p>
            <a:r>
              <a:rPr lang="en-US" dirty="0"/>
              <a:t>The agent totals all the identified personal expenditures of the taxpayer for the year tested and reduces the total by any nontaxable sources of income used to pay for the expenditures. </a:t>
            </a:r>
          </a:p>
          <a:p>
            <a:endParaRPr lang="en-US" dirty="0"/>
          </a:p>
          <a:p>
            <a:pPr marL="114300" indent="0">
              <a:buNone/>
            </a:pPr>
            <a:endParaRPr lang="en-US" dirty="0"/>
          </a:p>
          <a:p>
            <a:endParaRPr lang="en-US" dirty="0"/>
          </a:p>
        </p:txBody>
      </p:sp>
      <p:sp>
        <p:nvSpPr>
          <p:cNvPr id="3" name="Slide Number Placeholder 2">
            <a:extLst>
              <a:ext uri="{FF2B5EF4-FFF2-40B4-BE49-F238E27FC236}">
                <a16:creationId xmlns:a16="http://schemas.microsoft.com/office/drawing/2014/main" id="{7C3EEC8A-19D5-46E7-94A0-B6C2BCF0BDB5}"/>
              </a:ext>
            </a:extLst>
          </p:cNvPr>
          <p:cNvSpPr>
            <a:spLocks noGrp="1"/>
          </p:cNvSpPr>
          <p:nvPr>
            <p:ph type="sldNum" sz="quarter" idx="12"/>
          </p:nvPr>
        </p:nvSpPr>
        <p:spPr/>
        <p:txBody>
          <a:bodyPr/>
          <a:lstStyle/>
          <a:p>
            <a:fld id="{FAF29816-22B8-4F5D-8506-44C1E6101C56}" type="slidenum">
              <a:rPr lang="en-US" smtClean="0"/>
              <a:t>39</a:t>
            </a:fld>
            <a:endParaRPr lang="en-US"/>
          </a:p>
        </p:txBody>
      </p:sp>
    </p:spTree>
    <p:extLst>
      <p:ext uri="{BB962C8B-B14F-4D97-AF65-F5344CB8AC3E}">
        <p14:creationId xmlns:p14="http://schemas.microsoft.com/office/powerpoint/2010/main" val="2495160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Potential Tax Practitioner </a:t>
            </a:r>
            <a:br>
              <a:rPr lang="en-US" sz="3600" dirty="0"/>
            </a:br>
            <a:r>
              <a:rPr lang="en-US" sz="3600" dirty="0"/>
              <a:t>Criminal Liability</a:t>
            </a:r>
          </a:p>
        </p:txBody>
      </p:sp>
      <p:sp>
        <p:nvSpPr>
          <p:cNvPr id="3" name="Content Placeholder 2"/>
          <p:cNvSpPr>
            <a:spLocks noGrp="1"/>
          </p:cNvSpPr>
          <p:nvPr>
            <p:ph idx="1"/>
          </p:nvPr>
        </p:nvSpPr>
        <p:spPr/>
        <p:txBody>
          <a:bodyPr>
            <a:normAutofit lnSpcReduction="10000"/>
          </a:bodyPr>
          <a:lstStyle/>
          <a:p>
            <a:r>
              <a:rPr lang="en-US" dirty="0"/>
              <a:t>It is important to emphasize the obvious, that tax evasion is a very different concept than tax avoidance is. Tax avoidance involves the careful, legal structuring of one’s affairs so his or her tax liability is legally reduced or minimized. </a:t>
            </a:r>
          </a:p>
          <a:p>
            <a:r>
              <a:rPr lang="en-US" dirty="0"/>
              <a:t>Tax avoidance is legal. </a:t>
            </a:r>
          </a:p>
          <a:p>
            <a:r>
              <a:rPr lang="en-US" dirty="0"/>
              <a:t>As one famous judge put it, “one may so arrange his affairs that his taxes shall be as low as possible; he is not bound to choose that pattern which will best pay the Treasury; there is not even a patriotic duty to increase one’s taxes.”</a:t>
            </a:r>
          </a:p>
          <a:p>
            <a:r>
              <a:rPr lang="en-US" dirty="0"/>
              <a:t>Tax evasion, by contrast, is not legal and it involves the willful attempt to avoid paying one’s tax liability after it has been incurred. </a:t>
            </a:r>
          </a:p>
          <a:p>
            <a:r>
              <a:rPr lang="en-US" dirty="0"/>
              <a:t>A tax practitioner can be found guilty to the same extent as the taxpayer who actually owes the taxes.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0" y="76200"/>
            <a:ext cx="2828925" cy="1619250"/>
          </a:xfrm>
          <a:prstGeom prst="rect">
            <a:avLst/>
          </a:prstGeom>
        </p:spPr>
      </p:pic>
      <p:sp>
        <p:nvSpPr>
          <p:cNvPr id="5" name="TextBox 4"/>
          <p:cNvSpPr txBox="1"/>
          <p:nvPr/>
        </p:nvSpPr>
        <p:spPr>
          <a:xfrm>
            <a:off x="6248400" y="6538819"/>
            <a:ext cx="2353362" cy="307777"/>
          </a:xfrm>
          <a:prstGeom prst="rect">
            <a:avLst/>
          </a:prstGeom>
          <a:noFill/>
        </p:spPr>
        <p:txBody>
          <a:bodyPr wrap="square" rtlCol="0">
            <a:spAutoFit/>
          </a:bodyPr>
          <a:lstStyle/>
          <a:p>
            <a:r>
              <a:rPr lang="en-US" sz="1400" dirty="0"/>
              <a:t>Page 19 of Written Materials</a:t>
            </a:r>
          </a:p>
        </p:txBody>
      </p:sp>
      <p:sp>
        <p:nvSpPr>
          <p:cNvPr id="6" name="Slide Number Placeholder 5">
            <a:extLst>
              <a:ext uri="{FF2B5EF4-FFF2-40B4-BE49-F238E27FC236}">
                <a16:creationId xmlns:a16="http://schemas.microsoft.com/office/drawing/2014/main" id="{640B062C-C4DD-4101-B661-5C1EE27C4946}"/>
              </a:ext>
            </a:extLst>
          </p:cNvPr>
          <p:cNvSpPr>
            <a:spLocks noGrp="1"/>
          </p:cNvSpPr>
          <p:nvPr>
            <p:ph type="sldNum" sz="quarter" idx="12"/>
          </p:nvPr>
        </p:nvSpPr>
        <p:spPr/>
        <p:txBody>
          <a:bodyPr/>
          <a:lstStyle/>
          <a:p>
            <a:fld id="{FAF29816-22B8-4F5D-8506-44C1E6101C56}" type="slidenum">
              <a:rPr lang="en-US" smtClean="0"/>
              <a:t>4</a:t>
            </a:fld>
            <a:endParaRPr lang="en-US"/>
          </a:p>
        </p:txBody>
      </p:sp>
    </p:spTree>
    <p:extLst>
      <p:ext uri="{BB962C8B-B14F-4D97-AF65-F5344CB8AC3E}">
        <p14:creationId xmlns:p14="http://schemas.microsoft.com/office/powerpoint/2010/main" val="32634780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i="1" dirty="0"/>
              <a:t>Circumstantial Methods of Proof:</a:t>
            </a:r>
            <a:endParaRPr lang="en-US" sz="3600" dirty="0"/>
          </a:p>
        </p:txBody>
      </p:sp>
      <p:sp>
        <p:nvSpPr>
          <p:cNvPr id="3" name="Content Placeholder 2"/>
          <p:cNvSpPr>
            <a:spLocks noGrp="1"/>
          </p:cNvSpPr>
          <p:nvPr>
            <p:ph idx="1"/>
          </p:nvPr>
        </p:nvSpPr>
        <p:spPr/>
        <p:txBody>
          <a:bodyPr/>
          <a:lstStyle/>
          <a:p>
            <a:pPr marL="114300" indent="0">
              <a:buNone/>
            </a:pPr>
            <a:r>
              <a:rPr lang="en-US" b="1" i="1" dirty="0"/>
              <a:t>Bank Deposits Method</a:t>
            </a:r>
            <a:endParaRPr lang="en-US" dirty="0"/>
          </a:p>
          <a:p>
            <a:r>
              <a:rPr lang="en-US" dirty="0"/>
              <a:t>The agent totals deposits to all accounts (bank and brokerage) under the taxpayer’s control and then eliminates any deposits from identified nontaxable sources, such as gifts, loans, and transfers between accounts.</a:t>
            </a:r>
          </a:p>
          <a:p>
            <a:pPr marL="114300" indent="0">
              <a:buNone/>
            </a:pPr>
            <a:endParaRPr lang="en-US" dirty="0"/>
          </a:p>
          <a:p>
            <a:pPr marL="114300" indent="0">
              <a:buNone/>
            </a:pPr>
            <a:r>
              <a:rPr lang="en-US" b="1" i="1" dirty="0"/>
              <a:t>Specific Item Method</a:t>
            </a:r>
            <a:endParaRPr lang="en-US" dirty="0"/>
          </a:p>
          <a:p>
            <a:r>
              <a:rPr lang="en-US" dirty="0"/>
              <a:t>Under the specific item method of proof, the government attempts to show that the taxpayer’s return at issue inaccurately reflects a specific transaction</a:t>
            </a:r>
          </a:p>
        </p:txBody>
      </p:sp>
      <p:sp>
        <p:nvSpPr>
          <p:cNvPr id="5" name="Slide Number Placeholder 4">
            <a:extLst>
              <a:ext uri="{FF2B5EF4-FFF2-40B4-BE49-F238E27FC236}">
                <a16:creationId xmlns:a16="http://schemas.microsoft.com/office/drawing/2014/main" id="{6F5B0B6D-76AD-43CD-BD49-0877F38396A8}"/>
              </a:ext>
            </a:extLst>
          </p:cNvPr>
          <p:cNvSpPr>
            <a:spLocks noGrp="1"/>
          </p:cNvSpPr>
          <p:nvPr>
            <p:ph type="sldNum" sz="quarter" idx="12"/>
          </p:nvPr>
        </p:nvSpPr>
        <p:spPr/>
        <p:txBody>
          <a:bodyPr/>
          <a:lstStyle/>
          <a:p>
            <a:fld id="{FAF29816-22B8-4F5D-8506-44C1E6101C56}" type="slidenum">
              <a:rPr lang="en-US" smtClean="0"/>
              <a:t>40</a:t>
            </a:fld>
            <a:endParaRPr lang="en-US"/>
          </a:p>
        </p:txBody>
      </p:sp>
    </p:spTree>
    <p:extLst>
      <p:ext uri="{BB962C8B-B14F-4D97-AF65-F5344CB8AC3E}">
        <p14:creationId xmlns:p14="http://schemas.microsoft.com/office/powerpoint/2010/main" val="11110779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i="1" dirty="0"/>
              <a:t>Extraordinary Criminal Investigation Division Techniques</a:t>
            </a:r>
            <a:endParaRPr lang="en-US" sz="3200" dirty="0"/>
          </a:p>
        </p:txBody>
      </p:sp>
      <p:sp>
        <p:nvSpPr>
          <p:cNvPr id="3" name="Content Placeholder 2"/>
          <p:cNvSpPr>
            <a:spLocks noGrp="1"/>
          </p:cNvSpPr>
          <p:nvPr>
            <p:ph sz="half" idx="1"/>
          </p:nvPr>
        </p:nvSpPr>
        <p:spPr/>
        <p:txBody>
          <a:bodyPr>
            <a:normAutofit fontScale="70000" lnSpcReduction="20000"/>
          </a:bodyPr>
          <a:lstStyle/>
          <a:p>
            <a:r>
              <a:rPr lang="en-US" dirty="0"/>
              <a:t>CID Agents have been known to go so far as to sift through a suspect’s trash to secure evidence.</a:t>
            </a:r>
          </a:p>
          <a:p>
            <a:r>
              <a:rPr lang="en-US" dirty="0"/>
              <a:t>Generally have no expectation of privacy in your trash and thus you were not subjected to an unreasonable search</a:t>
            </a:r>
          </a:p>
          <a:p>
            <a:r>
              <a:rPr lang="en-US" dirty="0"/>
              <a:t>Introduced because defense counsel successfully argued that the search warrant was overbroad.</a:t>
            </a:r>
          </a:p>
          <a:p>
            <a:r>
              <a:rPr lang="en-US" dirty="0"/>
              <a:t>Counsel can also exploit the detailed restrictions on the use of these extraordinary techniques as contained in the Internal Revenue Manual</a:t>
            </a:r>
          </a:p>
          <a:p>
            <a:endParaRPr lang="en-US" dirty="0"/>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343400" y="1905000"/>
            <a:ext cx="3581400" cy="3581400"/>
          </a:xfrm>
        </p:spPr>
      </p:pic>
      <p:sp>
        <p:nvSpPr>
          <p:cNvPr id="4" name="Slide Number Placeholder 3">
            <a:extLst>
              <a:ext uri="{FF2B5EF4-FFF2-40B4-BE49-F238E27FC236}">
                <a16:creationId xmlns:a16="http://schemas.microsoft.com/office/drawing/2014/main" id="{D57B4C66-75E1-4F24-AAD1-586DFBBDE438}"/>
              </a:ext>
            </a:extLst>
          </p:cNvPr>
          <p:cNvSpPr>
            <a:spLocks noGrp="1"/>
          </p:cNvSpPr>
          <p:nvPr>
            <p:ph type="sldNum" sz="quarter" idx="12"/>
          </p:nvPr>
        </p:nvSpPr>
        <p:spPr/>
        <p:txBody>
          <a:bodyPr/>
          <a:lstStyle/>
          <a:p>
            <a:fld id="{FAF29816-22B8-4F5D-8506-44C1E6101C56}" type="slidenum">
              <a:rPr lang="en-US" smtClean="0"/>
              <a:t>41</a:t>
            </a:fld>
            <a:endParaRPr lang="en-US"/>
          </a:p>
        </p:txBody>
      </p:sp>
    </p:spTree>
    <p:extLst>
      <p:ext uri="{BB962C8B-B14F-4D97-AF65-F5344CB8AC3E}">
        <p14:creationId xmlns:p14="http://schemas.microsoft.com/office/powerpoint/2010/main" val="6240374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2400" b="1" i="1" dirty="0"/>
              <a:t>Common tactics employed by the Criminal Investigation Division in conducting an investigation:</a:t>
            </a:r>
            <a:endParaRPr lang="en-US" sz="2400" dirty="0"/>
          </a:p>
        </p:txBody>
      </p:sp>
      <p:sp>
        <p:nvSpPr>
          <p:cNvPr id="6" name="Content Placeholder 5"/>
          <p:cNvSpPr>
            <a:spLocks noGrp="1"/>
          </p:cNvSpPr>
          <p:nvPr>
            <p:ph idx="1"/>
          </p:nvPr>
        </p:nvSpPr>
        <p:spPr>
          <a:xfrm>
            <a:off x="457200" y="2057400"/>
            <a:ext cx="7620000" cy="3276600"/>
          </a:xfrm>
        </p:spPr>
        <p:txBody>
          <a:bodyPr/>
          <a:lstStyle/>
          <a:p>
            <a:r>
              <a:rPr lang="en-US" dirty="0"/>
              <a:t>May include interviewing the taxpayer his return preparer, examining the taxpayer’s books and records and returns from prior years, investigating the taxpayer’s education and employment history, and locating the taxpayer’s bank accounts. </a:t>
            </a:r>
          </a:p>
          <a:p>
            <a:r>
              <a:rPr lang="en-US" dirty="0"/>
              <a:t>Taxpayers can become the target of a criminal tax investigation by failing to file returns</a:t>
            </a:r>
          </a:p>
        </p:txBody>
      </p:sp>
      <p:sp>
        <p:nvSpPr>
          <p:cNvPr id="2" name="Slide Number Placeholder 1">
            <a:extLst>
              <a:ext uri="{FF2B5EF4-FFF2-40B4-BE49-F238E27FC236}">
                <a16:creationId xmlns:a16="http://schemas.microsoft.com/office/drawing/2014/main" id="{5A90C17F-A953-417B-9B40-B3628C3238C3}"/>
              </a:ext>
            </a:extLst>
          </p:cNvPr>
          <p:cNvSpPr>
            <a:spLocks noGrp="1"/>
          </p:cNvSpPr>
          <p:nvPr>
            <p:ph type="sldNum" sz="quarter" idx="12"/>
          </p:nvPr>
        </p:nvSpPr>
        <p:spPr/>
        <p:txBody>
          <a:bodyPr/>
          <a:lstStyle/>
          <a:p>
            <a:fld id="{FAF29816-22B8-4F5D-8506-44C1E6101C56}" type="slidenum">
              <a:rPr lang="en-US" smtClean="0"/>
              <a:t>42</a:t>
            </a:fld>
            <a:endParaRPr lang="en-US"/>
          </a:p>
        </p:txBody>
      </p:sp>
    </p:spTree>
    <p:extLst>
      <p:ext uri="{BB962C8B-B14F-4D97-AF65-F5344CB8AC3E}">
        <p14:creationId xmlns:p14="http://schemas.microsoft.com/office/powerpoint/2010/main" val="5983156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CID’S INTERVIEWING OF THE TAXPAYER AND WITNESSES ASSOCIATED WITH THE TAXPAYER</a:t>
            </a:r>
          </a:p>
        </p:txBody>
      </p:sp>
      <p:sp>
        <p:nvSpPr>
          <p:cNvPr id="3" name="Content Placeholder 2"/>
          <p:cNvSpPr>
            <a:spLocks noGrp="1"/>
          </p:cNvSpPr>
          <p:nvPr>
            <p:ph idx="1"/>
          </p:nvPr>
        </p:nvSpPr>
        <p:spPr/>
        <p:txBody>
          <a:bodyPr>
            <a:normAutofit fontScale="92500" lnSpcReduction="20000"/>
          </a:bodyPr>
          <a:lstStyle/>
          <a:p>
            <a:r>
              <a:rPr lang="en-US" dirty="0"/>
              <a:t>When initially contacted by the special agent, it is a common mistake for the taxpayer to agree to answer questions without first making use of his or her Fifth Amendment privilege against self-incrimination and his or her right to have an attorney present.</a:t>
            </a:r>
          </a:p>
          <a:p>
            <a:r>
              <a:rPr lang="en-US" dirty="0"/>
              <a:t> Taxpayers are often shown copies of their previous returns and asked whether all his or her income has been reported on them in order to elicit a false exculpatory statement. </a:t>
            </a:r>
          </a:p>
          <a:p>
            <a:r>
              <a:rPr lang="en-US" dirty="0"/>
              <a:t>By requiring narrative (as opposed to yes or no) answers the agent encourages the unsuspecting taxpayer with substantial opportunity to mislead or to confess in order to obtain circumstantial evidence of willfulness. </a:t>
            </a:r>
          </a:p>
          <a:p>
            <a:r>
              <a:rPr lang="en-US" dirty="0"/>
              <a:t>Therefore, Counsel as soon as retained should request that the client write up his or her recollection of the initial interview with CID. </a:t>
            </a:r>
          </a:p>
          <a:p>
            <a:r>
              <a:rPr lang="en-US" dirty="0"/>
              <a:t>If Possible, know Witnesses related to the client’s case should be requested to obtain copies of their statements made to the IRS for use in preparing the client’s defense.</a:t>
            </a:r>
          </a:p>
          <a:p>
            <a:endParaRPr lang="en-US" dirty="0"/>
          </a:p>
        </p:txBody>
      </p:sp>
      <p:sp>
        <p:nvSpPr>
          <p:cNvPr id="5" name="Slide Number Placeholder 4">
            <a:extLst>
              <a:ext uri="{FF2B5EF4-FFF2-40B4-BE49-F238E27FC236}">
                <a16:creationId xmlns:a16="http://schemas.microsoft.com/office/drawing/2014/main" id="{8CC68C3A-EFFB-48D7-99F5-4DEC5CD00A99}"/>
              </a:ext>
            </a:extLst>
          </p:cNvPr>
          <p:cNvSpPr>
            <a:spLocks noGrp="1"/>
          </p:cNvSpPr>
          <p:nvPr>
            <p:ph type="sldNum" sz="quarter" idx="12"/>
          </p:nvPr>
        </p:nvSpPr>
        <p:spPr/>
        <p:txBody>
          <a:bodyPr/>
          <a:lstStyle/>
          <a:p>
            <a:fld id="{FAF29816-22B8-4F5D-8506-44C1E6101C56}" type="slidenum">
              <a:rPr lang="en-US" smtClean="0"/>
              <a:t>43</a:t>
            </a:fld>
            <a:endParaRPr lang="en-US"/>
          </a:p>
        </p:txBody>
      </p:sp>
    </p:spTree>
    <p:extLst>
      <p:ext uri="{BB962C8B-B14F-4D97-AF65-F5344CB8AC3E}">
        <p14:creationId xmlns:p14="http://schemas.microsoft.com/office/powerpoint/2010/main" val="32115958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7620000" cy="5715000"/>
          </a:xfrm>
        </p:spPr>
        <p:txBody>
          <a:bodyPr>
            <a:normAutofit/>
          </a:bodyPr>
          <a:lstStyle/>
          <a:p>
            <a:pPr marL="114300" indent="0">
              <a:buNone/>
            </a:pPr>
            <a:r>
              <a:rPr lang="en-US" dirty="0"/>
              <a:t>TAKING RETURN PREPARER STATEMENTS</a:t>
            </a:r>
          </a:p>
          <a:p>
            <a:r>
              <a:rPr lang="en-US" dirty="0"/>
              <a:t>Ordinarily the vast majority of what is communicated by a client to their accountant or preparer is not privileged and they can and routinely are forced to be a Witness Against the client. </a:t>
            </a:r>
          </a:p>
          <a:p>
            <a:endParaRPr lang="en-US" dirty="0"/>
          </a:p>
          <a:p>
            <a:pPr marL="114300" indent="0">
              <a:buNone/>
            </a:pPr>
            <a:r>
              <a:rPr lang="en-US" dirty="0"/>
              <a:t>REVIEWING TAXPAYER’S BOOKKEEPING</a:t>
            </a:r>
          </a:p>
          <a:p>
            <a:r>
              <a:rPr lang="en-US" dirty="0"/>
              <a:t>CID special agents may find evidence of intent if the books are inadequate</a:t>
            </a:r>
          </a:p>
          <a:p>
            <a:pPr marL="114300" indent="0">
              <a:buNone/>
            </a:pPr>
            <a:endParaRPr lang="en-US" dirty="0"/>
          </a:p>
          <a:p>
            <a:pPr marL="114300" indent="0">
              <a:buNone/>
            </a:pPr>
            <a:r>
              <a:rPr lang="en-US" dirty="0"/>
              <a:t>EXAMINING PRIOR YEARS’ RETURNS</a:t>
            </a:r>
          </a:p>
          <a:p>
            <a:r>
              <a:rPr lang="en-US" dirty="0"/>
              <a:t>The IRS will use the old returns to attempt to establish a pattern of underreporting over a substantial period of time, thus evidencing willfulness. </a:t>
            </a:r>
          </a:p>
        </p:txBody>
      </p:sp>
      <p:sp>
        <p:nvSpPr>
          <p:cNvPr id="2" name="Slide Number Placeholder 1">
            <a:extLst>
              <a:ext uri="{FF2B5EF4-FFF2-40B4-BE49-F238E27FC236}">
                <a16:creationId xmlns:a16="http://schemas.microsoft.com/office/drawing/2014/main" id="{05F6289E-9363-4616-A332-93000507BEEA}"/>
              </a:ext>
            </a:extLst>
          </p:cNvPr>
          <p:cNvSpPr>
            <a:spLocks noGrp="1"/>
          </p:cNvSpPr>
          <p:nvPr>
            <p:ph type="sldNum" sz="quarter" idx="12"/>
          </p:nvPr>
        </p:nvSpPr>
        <p:spPr/>
        <p:txBody>
          <a:bodyPr/>
          <a:lstStyle/>
          <a:p>
            <a:fld id="{FAF29816-22B8-4F5D-8506-44C1E6101C56}" type="slidenum">
              <a:rPr lang="en-US" smtClean="0"/>
              <a:t>44</a:t>
            </a:fld>
            <a:endParaRPr lang="en-US"/>
          </a:p>
        </p:txBody>
      </p:sp>
    </p:spTree>
    <p:extLst>
      <p:ext uri="{BB962C8B-B14F-4D97-AF65-F5344CB8AC3E}">
        <p14:creationId xmlns:p14="http://schemas.microsoft.com/office/powerpoint/2010/main" val="8194366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CANVASSING FINANCIAL INSTITUTIONS</a:t>
            </a:r>
            <a:endParaRPr lang="en-US" dirty="0"/>
          </a:p>
        </p:txBody>
      </p:sp>
      <p:sp>
        <p:nvSpPr>
          <p:cNvPr id="3" name="Content Placeholder 2"/>
          <p:cNvSpPr>
            <a:spLocks noGrp="1"/>
          </p:cNvSpPr>
          <p:nvPr>
            <p:ph idx="1"/>
          </p:nvPr>
        </p:nvSpPr>
        <p:spPr/>
        <p:txBody>
          <a:bodyPr/>
          <a:lstStyle/>
          <a:p>
            <a:endParaRPr lang="en-US" dirty="0"/>
          </a:p>
          <a:p>
            <a:endParaRPr lang="en-US" dirty="0"/>
          </a:p>
          <a:p>
            <a:r>
              <a:rPr lang="en-US" dirty="0"/>
              <a:t>CID agents use IRS computers to attempt to locate all bank accounts and brokerage accounts in which the taxpayer had any interest. </a:t>
            </a:r>
          </a:p>
          <a:p>
            <a:endParaRPr lang="en-US" dirty="0"/>
          </a:p>
          <a:p>
            <a:endParaRPr lang="en-US" dirty="0"/>
          </a:p>
          <a:p>
            <a:r>
              <a:rPr lang="en-US" dirty="0"/>
              <a:t>Agents will review the deposits to the accounts discovered in an attempt to locate additional sources of previously unreported income.</a:t>
            </a:r>
          </a:p>
        </p:txBody>
      </p:sp>
      <p:sp>
        <p:nvSpPr>
          <p:cNvPr id="5" name="Slide Number Placeholder 4">
            <a:extLst>
              <a:ext uri="{FF2B5EF4-FFF2-40B4-BE49-F238E27FC236}">
                <a16:creationId xmlns:a16="http://schemas.microsoft.com/office/drawing/2014/main" id="{A504FE68-F491-40C0-98D2-BB2F606B5580}"/>
              </a:ext>
            </a:extLst>
          </p:cNvPr>
          <p:cNvSpPr>
            <a:spLocks noGrp="1"/>
          </p:cNvSpPr>
          <p:nvPr>
            <p:ph type="sldNum" sz="quarter" idx="12"/>
          </p:nvPr>
        </p:nvSpPr>
        <p:spPr/>
        <p:txBody>
          <a:bodyPr/>
          <a:lstStyle/>
          <a:p>
            <a:fld id="{FAF29816-22B8-4F5D-8506-44C1E6101C56}" type="slidenum">
              <a:rPr lang="en-US" smtClean="0"/>
              <a:t>45</a:t>
            </a:fld>
            <a:endParaRPr lang="en-US"/>
          </a:p>
        </p:txBody>
      </p:sp>
    </p:spTree>
    <p:extLst>
      <p:ext uri="{BB962C8B-B14F-4D97-AF65-F5344CB8AC3E}">
        <p14:creationId xmlns:p14="http://schemas.microsoft.com/office/powerpoint/2010/main" val="23910802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DEFENSE TACTICS DURING CID EXAMINATION</a:t>
            </a:r>
          </a:p>
        </p:txBody>
      </p:sp>
      <p:sp>
        <p:nvSpPr>
          <p:cNvPr id="3" name="Content Placeholder 2"/>
          <p:cNvSpPr>
            <a:spLocks noGrp="1"/>
          </p:cNvSpPr>
          <p:nvPr>
            <p:ph idx="1"/>
          </p:nvPr>
        </p:nvSpPr>
        <p:spPr/>
        <p:txBody>
          <a:bodyPr/>
          <a:lstStyle/>
          <a:p>
            <a:r>
              <a:rPr lang="en-US" dirty="0"/>
              <a:t>Cooperation with CID special agents may not be the best tactic for every taxpayer </a:t>
            </a:r>
          </a:p>
          <a:p>
            <a:r>
              <a:rPr lang="en-US" dirty="0"/>
              <a:t>Monitor and anticipate the course of an investigation in the hopes of limiting or where possible eliminating potential criminal tax exposure.</a:t>
            </a:r>
          </a:p>
          <a:p>
            <a:r>
              <a:rPr lang="en-US" dirty="0"/>
              <a:t>potential witnesses can be interviewed before the CID special agent has made contact.</a:t>
            </a:r>
          </a:p>
          <a:p>
            <a:r>
              <a:rPr lang="en-US" dirty="0"/>
              <a:t>Defense counsel should warn taxpayers under CID investigation that statements made to business associates, friends, his accountant, or an investigator may be passed on to the special agent because they are not privileged communications. </a:t>
            </a:r>
          </a:p>
        </p:txBody>
      </p:sp>
      <p:sp>
        <p:nvSpPr>
          <p:cNvPr id="5" name="Slide Number Placeholder 4">
            <a:extLst>
              <a:ext uri="{FF2B5EF4-FFF2-40B4-BE49-F238E27FC236}">
                <a16:creationId xmlns:a16="http://schemas.microsoft.com/office/drawing/2014/main" id="{C48EA033-82EC-4D61-8690-723C07102DC9}"/>
              </a:ext>
            </a:extLst>
          </p:cNvPr>
          <p:cNvSpPr>
            <a:spLocks noGrp="1"/>
          </p:cNvSpPr>
          <p:nvPr>
            <p:ph type="sldNum" sz="quarter" idx="12"/>
          </p:nvPr>
        </p:nvSpPr>
        <p:spPr/>
        <p:txBody>
          <a:bodyPr/>
          <a:lstStyle/>
          <a:p>
            <a:fld id="{FAF29816-22B8-4F5D-8506-44C1E6101C56}" type="slidenum">
              <a:rPr lang="en-US" smtClean="0"/>
              <a:t>46</a:t>
            </a:fld>
            <a:endParaRPr lang="en-US"/>
          </a:p>
        </p:txBody>
      </p:sp>
    </p:spTree>
    <p:extLst>
      <p:ext uri="{BB962C8B-B14F-4D97-AF65-F5344CB8AC3E}">
        <p14:creationId xmlns:p14="http://schemas.microsoft.com/office/powerpoint/2010/main" val="324159196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i="1" dirty="0"/>
              <a:t>Information commonly contained in a CID special agent’s report recommending criminal prosecution for a tax crime:</a:t>
            </a:r>
            <a:endParaRPr lang="en-US" sz="2400" dirty="0"/>
          </a:p>
        </p:txBody>
      </p:sp>
      <p:sp>
        <p:nvSpPr>
          <p:cNvPr id="3" name="Content Placeholder 2"/>
          <p:cNvSpPr>
            <a:spLocks noGrp="1"/>
          </p:cNvSpPr>
          <p:nvPr>
            <p:ph idx="1"/>
          </p:nvPr>
        </p:nvSpPr>
        <p:spPr/>
        <p:txBody>
          <a:bodyPr/>
          <a:lstStyle/>
          <a:p>
            <a:r>
              <a:rPr lang="en-US" dirty="0"/>
              <a:t>The special agent’s report (SAR) normally contains a narrative of the agent’s investigative findings. </a:t>
            </a:r>
          </a:p>
          <a:p>
            <a:pPr marL="114300" indent="0">
              <a:buNone/>
            </a:pPr>
            <a:endParaRPr lang="en-US" dirty="0"/>
          </a:p>
          <a:p>
            <a:r>
              <a:rPr lang="en-US" dirty="0"/>
              <a:t>Access to the SAR and accompanying exhibits are seldom available to the Taxpayer or Tax Counsel before charges are filed. Requests for the special agent’s investigation materials under the Freedom of Information Act (commonly called a FOIA request) have been consistently denied under the investigatory record exemption and the exemption for material exempt by statute. </a:t>
            </a:r>
          </a:p>
        </p:txBody>
      </p:sp>
      <p:sp>
        <p:nvSpPr>
          <p:cNvPr id="5" name="Slide Number Placeholder 4">
            <a:extLst>
              <a:ext uri="{FF2B5EF4-FFF2-40B4-BE49-F238E27FC236}">
                <a16:creationId xmlns:a16="http://schemas.microsoft.com/office/drawing/2014/main" id="{01DD2042-1416-4B1B-8D14-6AB37CAFA3FE}"/>
              </a:ext>
            </a:extLst>
          </p:cNvPr>
          <p:cNvSpPr>
            <a:spLocks noGrp="1"/>
          </p:cNvSpPr>
          <p:nvPr>
            <p:ph type="sldNum" sz="quarter" idx="12"/>
          </p:nvPr>
        </p:nvSpPr>
        <p:spPr/>
        <p:txBody>
          <a:bodyPr/>
          <a:lstStyle/>
          <a:p>
            <a:fld id="{FAF29816-22B8-4F5D-8506-44C1E6101C56}" type="slidenum">
              <a:rPr lang="en-US" smtClean="0"/>
              <a:t>47</a:t>
            </a:fld>
            <a:endParaRPr lang="en-US"/>
          </a:p>
        </p:txBody>
      </p:sp>
    </p:spTree>
    <p:extLst>
      <p:ext uri="{BB962C8B-B14F-4D97-AF65-F5344CB8AC3E}">
        <p14:creationId xmlns:p14="http://schemas.microsoft.com/office/powerpoint/2010/main" val="407307900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i="1" dirty="0"/>
              <a:t>The discovery process in a criminal tax case:</a:t>
            </a:r>
            <a:endParaRPr lang="en-US" sz="3200" dirty="0"/>
          </a:p>
        </p:txBody>
      </p:sp>
      <p:sp>
        <p:nvSpPr>
          <p:cNvPr id="3" name="Content Placeholder 2"/>
          <p:cNvSpPr>
            <a:spLocks noGrp="1"/>
          </p:cNvSpPr>
          <p:nvPr>
            <p:ph idx="1"/>
          </p:nvPr>
        </p:nvSpPr>
        <p:spPr>
          <a:xfrm>
            <a:off x="304800" y="1371600"/>
            <a:ext cx="7620000" cy="5334000"/>
          </a:xfrm>
        </p:spPr>
        <p:txBody>
          <a:bodyPr>
            <a:normAutofit fontScale="85000" lnSpcReduction="20000"/>
          </a:bodyPr>
          <a:lstStyle/>
          <a:p>
            <a:r>
              <a:rPr lang="en-US" dirty="0"/>
              <a:t>the court will not require that information that is evidentiary in nature be included in the bill of particulars.</a:t>
            </a:r>
          </a:p>
          <a:p>
            <a:r>
              <a:rPr lang="en-US" dirty="0"/>
              <a:t>the memoranda, reports, or other internal documents prepared by the government in connection with the case are not subject to discovery by the defendant. </a:t>
            </a:r>
          </a:p>
          <a:p>
            <a:r>
              <a:rPr lang="en-US" dirty="0"/>
              <a:t>Moreover, statements made by government witnesses can only be obtained in limited circumstances as provided in the Jencks Act. </a:t>
            </a:r>
          </a:p>
          <a:p>
            <a:r>
              <a:rPr lang="en-US" dirty="0"/>
              <a:t>Under the Jencks Act, no statement or report of a government witness in a federal criminal prosecution can be discovered until after the witness has testified on direct examination in the trial of the case at issue. </a:t>
            </a:r>
          </a:p>
          <a:p>
            <a:r>
              <a:rPr lang="en-US" dirty="0"/>
              <a:t>Only after the witness has testified on direct examination, can the taxpayer draft a motion to compel the United States produce any statements of the witness that relates to the subject matter of the testimony given at trial.</a:t>
            </a:r>
          </a:p>
          <a:p>
            <a:r>
              <a:rPr lang="en-US" dirty="0"/>
              <a:t>a defendant can often obtain significant discovery of the government’s case through pre-indictment conferences held with the IRS and Justice Department. </a:t>
            </a:r>
          </a:p>
          <a:p>
            <a:r>
              <a:rPr lang="en-US" dirty="0"/>
              <a:t>Instead of benefiting from discovery you will more likely aid the government in patching up any remaining weaknesses in their case.</a:t>
            </a:r>
          </a:p>
        </p:txBody>
      </p:sp>
      <p:sp>
        <p:nvSpPr>
          <p:cNvPr id="5" name="Slide Number Placeholder 4">
            <a:extLst>
              <a:ext uri="{FF2B5EF4-FFF2-40B4-BE49-F238E27FC236}">
                <a16:creationId xmlns:a16="http://schemas.microsoft.com/office/drawing/2014/main" id="{050C47DD-BCD2-4FA9-ADDD-9537C171272E}"/>
              </a:ext>
            </a:extLst>
          </p:cNvPr>
          <p:cNvSpPr>
            <a:spLocks noGrp="1"/>
          </p:cNvSpPr>
          <p:nvPr>
            <p:ph type="sldNum" sz="quarter" idx="12"/>
          </p:nvPr>
        </p:nvSpPr>
        <p:spPr/>
        <p:txBody>
          <a:bodyPr/>
          <a:lstStyle/>
          <a:p>
            <a:fld id="{FAF29816-22B8-4F5D-8506-44C1E6101C56}" type="slidenum">
              <a:rPr lang="en-US" smtClean="0"/>
              <a:t>48</a:t>
            </a:fld>
            <a:endParaRPr lang="en-US"/>
          </a:p>
        </p:txBody>
      </p:sp>
    </p:spTree>
    <p:extLst>
      <p:ext uri="{BB962C8B-B14F-4D97-AF65-F5344CB8AC3E}">
        <p14:creationId xmlns:p14="http://schemas.microsoft.com/office/powerpoint/2010/main" val="19256584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i="1" dirty="0"/>
              <a:t>Role that the Grand Jury plays in the prosecution of a tax crime:</a:t>
            </a:r>
            <a:endParaRPr lang="en-US" dirty="0"/>
          </a:p>
        </p:txBody>
      </p:sp>
      <p:sp>
        <p:nvSpPr>
          <p:cNvPr id="3" name="Content Placeholder 2"/>
          <p:cNvSpPr>
            <a:spLocks noGrp="1"/>
          </p:cNvSpPr>
          <p:nvPr>
            <p:ph idx="1"/>
          </p:nvPr>
        </p:nvSpPr>
        <p:spPr/>
        <p:txBody>
          <a:bodyPr>
            <a:normAutofit fontScale="92500"/>
          </a:bodyPr>
          <a:lstStyle/>
          <a:p>
            <a:r>
              <a:rPr lang="en-US" dirty="0"/>
              <a:t>Tax misdemeanors need not be approved by grand juries</a:t>
            </a:r>
          </a:p>
          <a:p>
            <a:r>
              <a:rPr lang="en-US" dirty="0"/>
              <a:t>16 to 23 persons</a:t>
            </a:r>
          </a:p>
          <a:p>
            <a:r>
              <a:rPr lang="en-US" dirty="0"/>
              <a:t>At least 12 jurors must vote to return an indictment.</a:t>
            </a:r>
          </a:p>
          <a:p>
            <a:r>
              <a:rPr lang="en-US" dirty="0"/>
              <a:t>The work of the grand jury is required by law to proceed in secret and therefore only the grand jurors, the government attorneys, the court reporter, and witnesses may be present during the Grand Jury investigation. </a:t>
            </a:r>
          </a:p>
          <a:p>
            <a:r>
              <a:rPr lang="en-US" dirty="0"/>
              <a:t>If defense counsel determines it is in the client’s best interest to negotiate a plea to potential criminal offenses or to secure use immunity, defense counsel’s leverage in the associated negotiations is strongest at the start of the grand jury investigation. </a:t>
            </a:r>
          </a:p>
          <a:p>
            <a:r>
              <a:rPr lang="en-US" dirty="0"/>
              <a:t>If defense counsel’s timing in the negotiation is off, other potential defendants could strike a deal with the prosecutor first</a:t>
            </a:r>
          </a:p>
        </p:txBody>
      </p:sp>
      <p:sp>
        <p:nvSpPr>
          <p:cNvPr id="5" name="Slide Number Placeholder 4">
            <a:extLst>
              <a:ext uri="{FF2B5EF4-FFF2-40B4-BE49-F238E27FC236}">
                <a16:creationId xmlns:a16="http://schemas.microsoft.com/office/drawing/2014/main" id="{F293E3BD-943C-402D-A3DF-F24AB6C5A848}"/>
              </a:ext>
            </a:extLst>
          </p:cNvPr>
          <p:cNvSpPr>
            <a:spLocks noGrp="1"/>
          </p:cNvSpPr>
          <p:nvPr>
            <p:ph type="sldNum" sz="quarter" idx="12"/>
          </p:nvPr>
        </p:nvSpPr>
        <p:spPr/>
        <p:txBody>
          <a:bodyPr/>
          <a:lstStyle/>
          <a:p>
            <a:fld id="{FAF29816-22B8-4F5D-8506-44C1E6101C56}" type="slidenum">
              <a:rPr lang="en-US" smtClean="0"/>
              <a:t>49</a:t>
            </a:fld>
            <a:endParaRPr lang="en-US"/>
          </a:p>
        </p:txBody>
      </p:sp>
    </p:spTree>
    <p:extLst>
      <p:ext uri="{BB962C8B-B14F-4D97-AF65-F5344CB8AC3E}">
        <p14:creationId xmlns:p14="http://schemas.microsoft.com/office/powerpoint/2010/main" val="4274069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77465-4A37-4512-BDCA-DC0D6762942C}"/>
              </a:ext>
            </a:extLst>
          </p:cNvPr>
          <p:cNvSpPr>
            <a:spLocks noGrp="1"/>
          </p:cNvSpPr>
          <p:nvPr>
            <p:ph type="title"/>
          </p:nvPr>
        </p:nvSpPr>
        <p:spPr/>
        <p:txBody>
          <a:bodyPr/>
          <a:lstStyle/>
          <a:p>
            <a:r>
              <a:rPr lang="en-US" dirty="0"/>
              <a:t>Common reasons the IRS and DOJ start investigations</a:t>
            </a:r>
          </a:p>
        </p:txBody>
      </p:sp>
      <p:sp>
        <p:nvSpPr>
          <p:cNvPr id="3" name="Content Placeholder 2">
            <a:extLst>
              <a:ext uri="{FF2B5EF4-FFF2-40B4-BE49-F238E27FC236}">
                <a16:creationId xmlns:a16="http://schemas.microsoft.com/office/drawing/2014/main" id="{90180D0C-D521-4AE9-8F39-0AA43267CC5B}"/>
              </a:ext>
            </a:extLst>
          </p:cNvPr>
          <p:cNvSpPr>
            <a:spLocks noGrp="1"/>
          </p:cNvSpPr>
          <p:nvPr>
            <p:ph idx="1"/>
          </p:nvPr>
        </p:nvSpPr>
        <p:spPr/>
        <p:txBody>
          <a:bodyPr>
            <a:normAutofit fontScale="92500" lnSpcReduction="20000"/>
          </a:bodyPr>
          <a:lstStyle/>
          <a:p>
            <a:r>
              <a:rPr lang="en-US" dirty="0"/>
              <a:t>The IRS Criminal Investigation Division approves for investigation those matters that have the greatest potential of being prosecuted to the extent available resources permit. </a:t>
            </a:r>
          </a:p>
          <a:p>
            <a:r>
              <a:rPr lang="en-US" dirty="0"/>
              <a:t>Source of Case CI Referrals</a:t>
            </a:r>
          </a:p>
          <a:p>
            <a:r>
              <a:rPr lang="en-US" dirty="0"/>
              <a:t>The most common are</a:t>
            </a:r>
          </a:p>
          <a:p>
            <a:r>
              <a:rPr lang="en-US" dirty="0"/>
              <a:t>1) Fraud Referrals from other Divisions within the IRS, </a:t>
            </a:r>
          </a:p>
          <a:p>
            <a:r>
              <a:rPr lang="en-US" dirty="0"/>
              <a:t>2</a:t>
            </a:r>
            <a:r>
              <a:rPr lang="en-US" b="1" dirty="0"/>
              <a:t>) IRS Collection Cases </a:t>
            </a:r>
            <a:r>
              <a:rPr lang="en-US" dirty="0"/>
              <a:t>(trust fund, </a:t>
            </a:r>
            <a:r>
              <a:rPr lang="en-US" b="1" dirty="0"/>
              <a:t>evasion of payment</a:t>
            </a:r>
            <a:r>
              <a:rPr lang="en-US" dirty="0"/>
              <a:t>), </a:t>
            </a:r>
          </a:p>
          <a:p>
            <a:r>
              <a:rPr lang="en-US" dirty="0"/>
              <a:t>3) Undercover Sting Operations, </a:t>
            </a:r>
          </a:p>
          <a:p>
            <a:r>
              <a:rPr lang="en-US" dirty="0"/>
              <a:t>4) Informants –– Ex-spouses, Former Employees, Neighbors, Business Competitors, etc.,</a:t>
            </a:r>
          </a:p>
          <a:p>
            <a:r>
              <a:rPr lang="en-US" dirty="0"/>
              <a:t>5) Whistleblowers, </a:t>
            </a:r>
          </a:p>
          <a:p>
            <a:r>
              <a:rPr lang="en-US" dirty="0"/>
              <a:t>6) OVDP/OVDI Disclosures, </a:t>
            </a:r>
          </a:p>
          <a:p>
            <a:r>
              <a:rPr lang="en-US" dirty="0"/>
              <a:t>7) Defendants Seeking Departures for Cooperation, </a:t>
            </a:r>
          </a:p>
          <a:p>
            <a:r>
              <a:rPr lang="en-US" dirty="0"/>
              <a:t>8) Other Federal or State Agencies, and</a:t>
            </a:r>
          </a:p>
          <a:p>
            <a:r>
              <a:rPr lang="en-US" dirty="0"/>
              <a:t>9) Structuring (Bank Secrecy Act offenses).</a:t>
            </a:r>
          </a:p>
          <a:p>
            <a:endParaRPr lang="en-US" dirty="0"/>
          </a:p>
        </p:txBody>
      </p:sp>
      <p:sp>
        <p:nvSpPr>
          <p:cNvPr id="4" name="Slide Number Placeholder 3">
            <a:extLst>
              <a:ext uri="{FF2B5EF4-FFF2-40B4-BE49-F238E27FC236}">
                <a16:creationId xmlns:a16="http://schemas.microsoft.com/office/drawing/2014/main" id="{587BA50B-5D2B-4E3E-A058-01E6AB69B464}"/>
              </a:ext>
            </a:extLst>
          </p:cNvPr>
          <p:cNvSpPr>
            <a:spLocks noGrp="1"/>
          </p:cNvSpPr>
          <p:nvPr>
            <p:ph type="sldNum" sz="quarter" idx="12"/>
          </p:nvPr>
        </p:nvSpPr>
        <p:spPr/>
        <p:txBody>
          <a:bodyPr/>
          <a:lstStyle/>
          <a:p>
            <a:fld id="{FAF29816-22B8-4F5D-8506-44C1E6101C56}" type="slidenum">
              <a:rPr lang="en-US" smtClean="0"/>
              <a:t>5</a:t>
            </a:fld>
            <a:endParaRPr lang="en-US"/>
          </a:p>
        </p:txBody>
      </p:sp>
    </p:spTree>
    <p:extLst>
      <p:ext uri="{BB962C8B-B14F-4D97-AF65-F5344CB8AC3E}">
        <p14:creationId xmlns:p14="http://schemas.microsoft.com/office/powerpoint/2010/main" val="152060491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i="1" dirty="0"/>
              <a:t>Government’s required content to include in an indictment or an information in a criminal tax case:</a:t>
            </a:r>
            <a:endParaRPr lang="en-US" sz="2800" dirty="0"/>
          </a:p>
        </p:txBody>
      </p:sp>
      <p:sp>
        <p:nvSpPr>
          <p:cNvPr id="3" name="Content Placeholder 2"/>
          <p:cNvSpPr>
            <a:spLocks noGrp="1"/>
          </p:cNvSpPr>
          <p:nvPr>
            <p:ph idx="1"/>
          </p:nvPr>
        </p:nvSpPr>
        <p:spPr/>
        <p:txBody>
          <a:bodyPr/>
          <a:lstStyle/>
          <a:p>
            <a:r>
              <a:rPr lang="en-US" dirty="0"/>
              <a:t>An indictment is required by law to contain the elements of the offense the defendant is charged with and must fairly inform the defendant of the offense so charged. </a:t>
            </a:r>
          </a:p>
          <a:p>
            <a:r>
              <a:rPr lang="en-US" dirty="0"/>
              <a:t>Felonies, (defined as crimes punishable by a sentence exceeding one year), must be charged by an indictment returned by a grand jury, unless the defendant waives the right to be indicted. </a:t>
            </a:r>
          </a:p>
          <a:p>
            <a:r>
              <a:rPr lang="en-US" dirty="0"/>
              <a:t>may be charged by grand jury indictment or by information.</a:t>
            </a:r>
          </a:p>
          <a:p>
            <a:r>
              <a:rPr lang="en-US" dirty="0"/>
              <a:t>information is legal document listing the charges against a defendant and is filed by the appropriate federal prosecutor</a:t>
            </a:r>
          </a:p>
          <a:p>
            <a:r>
              <a:rPr lang="en-US" dirty="0"/>
              <a:t>definite terms and must include a statement of the essential facts the government is asserting constitute the charged offense.</a:t>
            </a:r>
          </a:p>
        </p:txBody>
      </p:sp>
      <p:sp>
        <p:nvSpPr>
          <p:cNvPr id="5" name="Slide Number Placeholder 4">
            <a:extLst>
              <a:ext uri="{FF2B5EF4-FFF2-40B4-BE49-F238E27FC236}">
                <a16:creationId xmlns:a16="http://schemas.microsoft.com/office/drawing/2014/main" id="{A76638EB-E487-436F-8886-05DCE09201C6}"/>
              </a:ext>
            </a:extLst>
          </p:cNvPr>
          <p:cNvSpPr>
            <a:spLocks noGrp="1"/>
          </p:cNvSpPr>
          <p:nvPr>
            <p:ph type="sldNum" sz="quarter" idx="12"/>
          </p:nvPr>
        </p:nvSpPr>
        <p:spPr/>
        <p:txBody>
          <a:bodyPr/>
          <a:lstStyle/>
          <a:p>
            <a:fld id="{FAF29816-22B8-4F5D-8506-44C1E6101C56}" type="slidenum">
              <a:rPr lang="en-US" smtClean="0"/>
              <a:t>50</a:t>
            </a:fld>
            <a:endParaRPr lang="en-US"/>
          </a:p>
        </p:txBody>
      </p:sp>
    </p:spTree>
    <p:extLst>
      <p:ext uri="{BB962C8B-B14F-4D97-AF65-F5344CB8AC3E}">
        <p14:creationId xmlns:p14="http://schemas.microsoft.com/office/powerpoint/2010/main" val="165170965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620000" cy="6172200"/>
          </a:xfrm>
        </p:spPr>
        <p:txBody>
          <a:bodyPr>
            <a:normAutofit lnSpcReduction="10000"/>
          </a:bodyPr>
          <a:lstStyle/>
          <a:p>
            <a:pPr marL="114300" indent="0">
              <a:buNone/>
            </a:pPr>
            <a:r>
              <a:rPr lang="en-US" b="1" i="1" dirty="0"/>
              <a:t>Attacking the element of tax due and owing:</a:t>
            </a:r>
            <a:endParaRPr lang="en-US" dirty="0"/>
          </a:p>
          <a:p>
            <a:r>
              <a:rPr lang="en-US" dirty="0"/>
              <a:t>It is often a contested issue as to whether a distribution received by a taxpayer from a C Corporation is taxable income or just a return on the shareholder’s (taxpayer’s) investment. </a:t>
            </a:r>
          </a:p>
          <a:p>
            <a:r>
              <a:rPr lang="en-US" dirty="0"/>
              <a:t>That is, the taxpayer’s counsel might argue the distribution is not taxable income because it is simply a return of a portion of the taxpayer’s capital investment in the corporation.</a:t>
            </a:r>
          </a:p>
          <a:p>
            <a:pPr marL="114300" indent="0">
              <a:buNone/>
            </a:pPr>
            <a:r>
              <a:rPr lang="en-US" b="1" i="1" dirty="0"/>
              <a:t>Attacking the element of willfulness:</a:t>
            </a:r>
            <a:endParaRPr lang="en-US" dirty="0"/>
          </a:p>
          <a:p>
            <a:r>
              <a:rPr lang="en-US" dirty="0"/>
              <a:t>The hardest element of the a government’s case to prove in charging a taxpayer with a tax crime is usually the element of willfulness because of the lack of direct evidence on this element in the absence of a confession on the taxpayer’s part. </a:t>
            </a:r>
          </a:p>
          <a:p>
            <a:r>
              <a:rPr lang="en-US" dirty="0"/>
              <a:t>Because of the usual lack of direct evidence on willfulness, the government is left to prove willfulness through the use of circumstantial evidence</a:t>
            </a:r>
          </a:p>
          <a:p>
            <a:r>
              <a:rPr lang="en-US" dirty="0"/>
              <a:t>he or she may try to show that the defendant’s actions were merely inadvertent or that the current state of the law is uncertain as whether the taxpayer’s actions were willful. </a:t>
            </a:r>
          </a:p>
        </p:txBody>
      </p:sp>
      <p:sp>
        <p:nvSpPr>
          <p:cNvPr id="2" name="Slide Number Placeholder 1">
            <a:extLst>
              <a:ext uri="{FF2B5EF4-FFF2-40B4-BE49-F238E27FC236}">
                <a16:creationId xmlns:a16="http://schemas.microsoft.com/office/drawing/2014/main" id="{F76784EC-CEB6-4C25-AF72-D2672E6F084E}"/>
              </a:ext>
            </a:extLst>
          </p:cNvPr>
          <p:cNvSpPr>
            <a:spLocks noGrp="1"/>
          </p:cNvSpPr>
          <p:nvPr>
            <p:ph type="sldNum" sz="quarter" idx="12"/>
          </p:nvPr>
        </p:nvSpPr>
        <p:spPr/>
        <p:txBody>
          <a:bodyPr/>
          <a:lstStyle/>
          <a:p>
            <a:fld id="{FAF29816-22B8-4F5D-8506-44C1E6101C56}" type="slidenum">
              <a:rPr lang="en-US" smtClean="0"/>
              <a:t>51</a:t>
            </a:fld>
            <a:endParaRPr lang="en-US"/>
          </a:p>
        </p:txBody>
      </p:sp>
    </p:spTree>
    <p:extLst>
      <p:ext uri="{BB962C8B-B14F-4D97-AF65-F5344CB8AC3E}">
        <p14:creationId xmlns:p14="http://schemas.microsoft.com/office/powerpoint/2010/main" val="26029175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b="1" i="1" dirty="0"/>
              <a:t>Effective Defense strategies: </a:t>
            </a:r>
            <a:endParaRPr lang="en-US" sz="3600" dirty="0"/>
          </a:p>
        </p:txBody>
      </p:sp>
      <p:sp>
        <p:nvSpPr>
          <p:cNvPr id="5" name="Content Placeholder 4"/>
          <p:cNvSpPr>
            <a:spLocks noGrp="1"/>
          </p:cNvSpPr>
          <p:nvPr>
            <p:ph idx="1"/>
          </p:nvPr>
        </p:nvSpPr>
        <p:spPr/>
        <p:txBody>
          <a:bodyPr/>
          <a:lstStyle/>
          <a:p>
            <a:endParaRPr lang="en-US" dirty="0"/>
          </a:p>
          <a:p>
            <a:endParaRPr lang="en-US" dirty="0"/>
          </a:p>
          <a:p>
            <a:endParaRPr lang="en-US" dirty="0"/>
          </a:p>
          <a:p>
            <a:endParaRPr lang="en-US" dirty="0"/>
          </a:p>
          <a:p>
            <a:r>
              <a:rPr lang="en-US" dirty="0"/>
              <a:t>At a general level, any defense strategy will go to attacking one of the “elements” of the crime. </a:t>
            </a:r>
          </a:p>
        </p:txBody>
      </p:sp>
      <p:sp>
        <p:nvSpPr>
          <p:cNvPr id="2" name="Slide Number Placeholder 1">
            <a:extLst>
              <a:ext uri="{FF2B5EF4-FFF2-40B4-BE49-F238E27FC236}">
                <a16:creationId xmlns:a16="http://schemas.microsoft.com/office/drawing/2014/main" id="{6E585C17-1641-4317-ADEC-733882884DC1}"/>
              </a:ext>
            </a:extLst>
          </p:cNvPr>
          <p:cNvSpPr>
            <a:spLocks noGrp="1"/>
          </p:cNvSpPr>
          <p:nvPr>
            <p:ph type="sldNum" sz="quarter" idx="12"/>
          </p:nvPr>
        </p:nvSpPr>
        <p:spPr/>
        <p:txBody>
          <a:bodyPr/>
          <a:lstStyle/>
          <a:p>
            <a:fld id="{FAF29816-22B8-4F5D-8506-44C1E6101C56}" type="slidenum">
              <a:rPr lang="en-US" smtClean="0"/>
              <a:t>52</a:t>
            </a:fld>
            <a:endParaRPr lang="en-US"/>
          </a:p>
        </p:txBody>
      </p:sp>
    </p:spTree>
    <p:extLst>
      <p:ext uri="{BB962C8B-B14F-4D97-AF65-F5344CB8AC3E}">
        <p14:creationId xmlns:p14="http://schemas.microsoft.com/office/powerpoint/2010/main" val="58245115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Willfulness Defined</a:t>
            </a:r>
            <a:endParaRPr lang="en-US" dirty="0"/>
          </a:p>
        </p:txBody>
      </p:sp>
      <p:pic>
        <p:nvPicPr>
          <p:cNvPr id="6" name="Content Placeholder 5"/>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304800" y="2514600"/>
            <a:ext cx="3457801" cy="2202656"/>
          </a:xfrm>
        </p:spPr>
      </p:pic>
      <p:sp>
        <p:nvSpPr>
          <p:cNvPr id="5" name="Content Placeholder 4"/>
          <p:cNvSpPr>
            <a:spLocks noGrp="1"/>
          </p:cNvSpPr>
          <p:nvPr>
            <p:ph sz="half" idx="2"/>
          </p:nvPr>
        </p:nvSpPr>
        <p:spPr>
          <a:xfrm>
            <a:off x="3581400" y="1676400"/>
            <a:ext cx="4724400" cy="4940808"/>
          </a:xfrm>
        </p:spPr>
        <p:txBody>
          <a:bodyPr>
            <a:normAutofit fontScale="47500" lnSpcReduction="20000"/>
          </a:bodyPr>
          <a:lstStyle/>
          <a:p>
            <a:r>
              <a:rPr lang="en-US" sz="3600" dirty="0"/>
              <a:t>Court’s have consistently held that willfulness may be negated by establishing good faith claim of ignorance or misunderstanding of the law or a belief that there was no violation of the law by a taxpayer, regardless of whether the taxpayer’s belief appears to be objectively reasonable.</a:t>
            </a:r>
          </a:p>
          <a:p>
            <a:endParaRPr lang="en-US" sz="3600" dirty="0"/>
          </a:p>
          <a:p>
            <a:r>
              <a:rPr lang="en-US" sz="3600" dirty="0"/>
              <a:t>An intentional violation of a known legal duty can be shown by a taxpayer’s reckless disregard for the law. Courts have held that a taxpayer’s knowledge of the law is not limited to his actual knowledge but includes a reckless disregard of a legal obligation that the defendant can be shown he or she was aware of in some manner. </a:t>
            </a:r>
          </a:p>
          <a:p>
            <a:endParaRPr lang="en-US" sz="3600" dirty="0"/>
          </a:p>
          <a:p>
            <a:r>
              <a:rPr lang="en-US" sz="3600" dirty="0"/>
              <a:t>Similarly, to prove that a taxpayer willfully failed to file a return, all that need be shown is that the taxpayer knew of the obligation to file the return and intentionally failed to do so.</a:t>
            </a:r>
          </a:p>
          <a:p>
            <a:endParaRPr lang="en-US" dirty="0"/>
          </a:p>
        </p:txBody>
      </p:sp>
      <p:sp>
        <p:nvSpPr>
          <p:cNvPr id="3" name="Slide Number Placeholder 2">
            <a:extLst>
              <a:ext uri="{FF2B5EF4-FFF2-40B4-BE49-F238E27FC236}">
                <a16:creationId xmlns:a16="http://schemas.microsoft.com/office/drawing/2014/main" id="{08D7F535-09C7-43FA-8C7F-32AC7C9275FC}"/>
              </a:ext>
            </a:extLst>
          </p:cNvPr>
          <p:cNvSpPr>
            <a:spLocks noGrp="1"/>
          </p:cNvSpPr>
          <p:nvPr>
            <p:ph type="sldNum" sz="quarter" idx="12"/>
          </p:nvPr>
        </p:nvSpPr>
        <p:spPr/>
        <p:txBody>
          <a:bodyPr/>
          <a:lstStyle/>
          <a:p>
            <a:fld id="{FAF29816-22B8-4F5D-8506-44C1E6101C56}" type="slidenum">
              <a:rPr lang="en-US" smtClean="0"/>
              <a:t>53</a:t>
            </a:fld>
            <a:endParaRPr lang="en-US"/>
          </a:p>
        </p:txBody>
      </p:sp>
    </p:spTree>
    <p:extLst>
      <p:ext uri="{BB962C8B-B14F-4D97-AF65-F5344CB8AC3E}">
        <p14:creationId xmlns:p14="http://schemas.microsoft.com/office/powerpoint/2010/main" val="303131580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i="1" dirty="0"/>
              <a:t>Proof of Willfulness</a:t>
            </a:r>
            <a:endParaRPr lang="en-US" dirty="0"/>
          </a:p>
        </p:txBody>
      </p:sp>
      <p:sp>
        <p:nvSpPr>
          <p:cNvPr id="6" name="Content Placeholder 5"/>
          <p:cNvSpPr>
            <a:spLocks noGrp="1"/>
          </p:cNvSpPr>
          <p:nvPr>
            <p:ph idx="1"/>
          </p:nvPr>
        </p:nvSpPr>
        <p:spPr/>
        <p:txBody>
          <a:bodyPr/>
          <a:lstStyle/>
          <a:p>
            <a:r>
              <a:rPr lang="en-US" dirty="0"/>
              <a:t>Statements tending to indicate willfulness made by a taxpayer’s representative under a power of attorney on behalf of a defendant may also be used by the IRS in a criminal prosecution</a:t>
            </a:r>
          </a:p>
          <a:p>
            <a:r>
              <a:rPr lang="en-US" dirty="0"/>
              <a:t>Absent an admission by the defendant or his counsel, the government will attempt to prove willfulness through the use of circumstantial evidence</a:t>
            </a:r>
          </a:p>
          <a:p>
            <a:r>
              <a:rPr lang="en-US" dirty="0"/>
              <a:t>the government has had great success in establishing willfulness based on proper inferences drawn from any conduct that appears to have been engaged in by a defendant in order to mislead or conceal.</a:t>
            </a:r>
          </a:p>
        </p:txBody>
      </p:sp>
      <p:sp>
        <p:nvSpPr>
          <p:cNvPr id="2" name="Slide Number Placeholder 1">
            <a:extLst>
              <a:ext uri="{FF2B5EF4-FFF2-40B4-BE49-F238E27FC236}">
                <a16:creationId xmlns:a16="http://schemas.microsoft.com/office/drawing/2014/main" id="{388EF33D-F66B-4AB6-B3D4-BD4819752950}"/>
              </a:ext>
            </a:extLst>
          </p:cNvPr>
          <p:cNvSpPr>
            <a:spLocks noGrp="1"/>
          </p:cNvSpPr>
          <p:nvPr>
            <p:ph type="sldNum" sz="quarter" idx="12"/>
          </p:nvPr>
        </p:nvSpPr>
        <p:spPr/>
        <p:txBody>
          <a:bodyPr/>
          <a:lstStyle/>
          <a:p>
            <a:fld id="{FAF29816-22B8-4F5D-8506-44C1E6101C56}" type="slidenum">
              <a:rPr lang="en-US" smtClean="0"/>
              <a:t>54</a:t>
            </a:fld>
            <a:endParaRPr lang="en-US"/>
          </a:p>
        </p:txBody>
      </p:sp>
    </p:spTree>
    <p:extLst>
      <p:ext uri="{BB962C8B-B14F-4D97-AF65-F5344CB8AC3E}">
        <p14:creationId xmlns:p14="http://schemas.microsoft.com/office/powerpoint/2010/main" val="417011299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Mistake</a:t>
            </a:r>
            <a:endParaRPr lang="en-US" dirty="0"/>
          </a:p>
        </p:txBody>
      </p:sp>
      <p:sp>
        <p:nvSpPr>
          <p:cNvPr id="3" name="Content Placeholder 2"/>
          <p:cNvSpPr>
            <a:spLocks noGrp="1"/>
          </p:cNvSpPr>
          <p:nvPr>
            <p:ph idx="1"/>
          </p:nvPr>
        </p:nvSpPr>
        <p:spPr/>
        <p:txBody>
          <a:bodyPr>
            <a:normAutofit lnSpcReduction="10000"/>
          </a:bodyPr>
          <a:lstStyle/>
          <a:p>
            <a:r>
              <a:rPr lang="en-US" dirty="0"/>
              <a:t>The Supreme Court itself has held that willfulness may be negated by a good faith claim of ignorance or misunderstanding of the law or a good faith belief that there was no violation of the law, regardless of whether the belief was objectively reasonable.</a:t>
            </a:r>
          </a:p>
          <a:p>
            <a:r>
              <a:rPr lang="en-US" dirty="0"/>
              <a:t>One rationale for this “good faith” defense is the criminal tax provisions were not drafted with the intention of penalizing a taxpayer for innocent mistakes caused by the inherent complexities of the Tax Code.</a:t>
            </a:r>
          </a:p>
          <a:p>
            <a:r>
              <a:rPr lang="en-US" dirty="0"/>
              <a:t>The Supreme Court’s line of decisions in the area have held that a taxpayer is not guilty of willful failure to file if he honestly believed his income was too low to require him to file a return or if the taxpayer believed that he was not required to file a return if he was unable to pay.</a:t>
            </a:r>
          </a:p>
        </p:txBody>
      </p:sp>
      <p:sp>
        <p:nvSpPr>
          <p:cNvPr id="5" name="Slide Number Placeholder 4">
            <a:extLst>
              <a:ext uri="{FF2B5EF4-FFF2-40B4-BE49-F238E27FC236}">
                <a16:creationId xmlns:a16="http://schemas.microsoft.com/office/drawing/2014/main" id="{08E2358B-12FD-468C-876E-EF3F9EDAF27F}"/>
              </a:ext>
            </a:extLst>
          </p:cNvPr>
          <p:cNvSpPr>
            <a:spLocks noGrp="1"/>
          </p:cNvSpPr>
          <p:nvPr>
            <p:ph type="sldNum" sz="quarter" idx="12"/>
          </p:nvPr>
        </p:nvSpPr>
        <p:spPr/>
        <p:txBody>
          <a:bodyPr/>
          <a:lstStyle/>
          <a:p>
            <a:fld id="{FAF29816-22B8-4F5D-8506-44C1E6101C56}" type="slidenum">
              <a:rPr lang="en-US" smtClean="0"/>
              <a:t>55</a:t>
            </a:fld>
            <a:endParaRPr lang="en-US"/>
          </a:p>
        </p:txBody>
      </p:sp>
    </p:spTree>
    <p:extLst>
      <p:ext uri="{BB962C8B-B14F-4D97-AF65-F5344CB8AC3E}">
        <p14:creationId xmlns:p14="http://schemas.microsoft.com/office/powerpoint/2010/main" val="257230718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Mitigation Techniques Available to an Actual or Potential Criminal Charge</a:t>
            </a:r>
          </a:p>
        </p:txBody>
      </p:sp>
      <p:sp>
        <p:nvSpPr>
          <p:cNvPr id="3" name="Content Placeholder 2"/>
          <p:cNvSpPr>
            <a:spLocks noGrp="1"/>
          </p:cNvSpPr>
          <p:nvPr>
            <p:ph idx="1"/>
          </p:nvPr>
        </p:nvSpPr>
        <p:spPr/>
        <p:txBody>
          <a:bodyPr>
            <a:normAutofit fontScale="77500" lnSpcReduction="20000"/>
          </a:bodyPr>
          <a:lstStyle/>
          <a:p>
            <a:pPr marL="114300" indent="0">
              <a:buNone/>
            </a:pPr>
            <a:r>
              <a:rPr lang="en-US" dirty="0"/>
              <a:t>Immunity</a:t>
            </a:r>
          </a:p>
          <a:p>
            <a:r>
              <a:rPr lang="en-US" dirty="0"/>
              <a:t>Defense counsel may attempt to convince CID or Grand Jury investigators that his or her client is much more valuable to them as a witness against other potential or actual targets than as a criminal tax defendant. </a:t>
            </a:r>
          </a:p>
          <a:p>
            <a:r>
              <a:rPr lang="en-US" dirty="0"/>
              <a:t>As a witness for the prosecution, the defense counsel’s client may receive a grant of use immunity, under which he or she cooperates fully with the IRS in exchange for an agreement that charges will not brought against him or her.</a:t>
            </a:r>
          </a:p>
          <a:p>
            <a:r>
              <a:rPr lang="en-US" dirty="0"/>
              <a:t>Complete immunity from prosecution arising out of a transaction is called transactional or pocket immunity.</a:t>
            </a:r>
          </a:p>
          <a:p>
            <a:r>
              <a:rPr lang="en-US" dirty="0"/>
              <a:t>Although courts have historically expressed displeasure with pocket immunity it currently continues to be routinely granted.</a:t>
            </a:r>
          </a:p>
          <a:p>
            <a:r>
              <a:rPr lang="en-US" dirty="0"/>
              <a:t>testifying under a grant of immunity is not without risks. Witnesses who receives immunity are prohibited from subsequently refusing to testify on the grounds that they might incriminate themselves. </a:t>
            </a:r>
          </a:p>
          <a:p>
            <a:r>
              <a:rPr lang="en-US" dirty="0"/>
              <a:t>Moreover, if a case can be built against the immunized witness on evidence that is independent of the immunized testimony, the immunized witness may still face criminal prosecution.</a:t>
            </a:r>
          </a:p>
          <a:p>
            <a:r>
              <a:rPr lang="en-US" dirty="0"/>
              <a:t>Lastly, testimony subsequently proven to be perjured, given under a grant of use immunity can also be used against the witness who made the false statements.</a:t>
            </a:r>
          </a:p>
          <a:p>
            <a:endParaRPr lang="en-US" dirty="0"/>
          </a:p>
        </p:txBody>
      </p:sp>
      <p:sp>
        <p:nvSpPr>
          <p:cNvPr id="5" name="Slide Number Placeholder 4">
            <a:extLst>
              <a:ext uri="{FF2B5EF4-FFF2-40B4-BE49-F238E27FC236}">
                <a16:creationId xmlns:a16="http://schemas.microsoft.com/office/drawing/2014/main" id="{01961953-E1F2-4716-BF5C-467D505E3EB5}"/>
              </a:ext>
            </a:extLst>
          </p:cNvPr>
          <p:cNvSpPr>
            <a:spLocks noGrp="1"/>
          </p:cNvSpPr>
          <p:nvPr>
            <p:ph type="sldNum" sz="quarter" idx="12"/>
          </p:nvPr>
        </p:nvSpPr>
        <p:spPr/>
        <p:txBody>
          <a:bodyPr/>
          <a:lstStyle/>
          <a:p>
            <a:fld id="{FAF29816-22B8-4F5D-8506-44C1E6101C56}" type="slidenum">
              <a:rPr lang="en-US" smtClean="0"/>
              <a:t>56</a:t>
            </a:fld>
            <a:endParaRPr lang="en-US"/>
          </a:p>
        </p:txBody>
      </p:sp>
    </p:spTree>
    <p:extLst>
      <p:ext uri="{BB962C8B-B14F-4D97-AF65-F5344CB8AC3E}">
        <p14:creationId xmlns:p14="http://schemas.microsoft.com/office/powerpoint/2010/main" val="326568198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Mitigation Techniques Available to an Actual or Potential Criminal Charge</a:t>
            </a:r>
          </a:p>
        </p:txBody>
      </p:sp>
      <p:sp>
        <p:nvSpPr>
          <p:cNvPr id="3" name="Content Placeholder 2"/>
          <p:cNvSpPr>
            <a:spLocks noGrp="1"/>
          </p:cNvSpPr>
          <p:nvPr>
            <p:ph idx="1"/>
          </p:nvPr>
        </p:nvSpPr>
        <p:spPr/>
        <p:txBody>
          <a:bodyPr>
            <a:normAutofit fontScale="77500" lnSpcReduction="20000"/>
          </a:bodyPr>
          <a:lstStyle/>
          <a:p>
            <a:pPr marL="114300" indent="0">
              <a:buNone/>
            </a:pPr>
            <a:r>
              <a:rPr lang="en-US" dirty="0"/>
              <a:t>Pleas</a:t>
            </a:r>
          </a:p>
          <a:p>
            <a:r>
              <a:rPr lang="en-US" dirty="0"/>
              <a:t>Historically, by far the vast majority of the criminal tax indictments brought result in pleas. </a:t>
            </a:r>
          </a:p>
          <a:p>
            <a:r>
              <a:rPr lang="en-US" dirty="0"/>
              <a:t>Each U.S. Attorney is authorized to accept a plea of guilty to the major count of an indictment without prior approval of the IRS. </a:t>
            </a:r>
          </a:p>
          <a:p>
            <a:r>
              <a:rPr lang="en-US" dirty="0"/>
              <a:t>Federal prosecutors are required to initially charge the most serious, readily provable offenses that are consistent with the defendant’s alleged conduct.</a:t>
            </a:r>
          </a:p>
          <a:p>
            <a:r>
              <a:rPr lang="en-US" dirty="0"/>
              <a:t>Typically, once charges are brought, they will not be dismissed or dropped under a plea agreement unless the prosecutor has a good faith doubt about the government’s ability to prove a charge based on either a perceived legal or evidentiary weakness in the case.</a:t>
            </a:r>
          </a:p>
          <a:p>
            <a:r>
              <a:rPr lang="en-US" dirty="0"/>
              <a:t>the IRS does not typically settle civil tax matters as part of a plea agreement although it has the statutory authority to do so. </a:t>
            </a:r>
          </a:p>
          <a:p>
            <a:r>
              <a:rPr lang="en-US" dirty="0"/>
              <a:t>This rational for this is to avoid the appearance that the IRS uses the criminal process to coerce the collection of civil tax liabilities. </a:t>
            </a:r>
          </a:p>
          <a:p>
            <a:r>
              <a:rPr lang="en-US" dirty="0"/>
              <a:t>This policy does not prevent the defendant from agreeing to civil admissions, such as receiving unreported income or claiming fraudulent deductions, as part of the criminal plea agreement. </a:t>
            </a:r>
          </a:p>
        </p:txBody>
      </p:sp>
      <p:sp>
        <p:nvSpPr>
          <p:cNvPr id="5" name="Slide Number Placeholder 4">
            <a:extLst>
              <a:ext uri="{FF2B5EF4-FFF2-40B4-BE49-F238E27FC236}">
                <a16:creationId xmlns:a16="http://schemas.microsoft.com/office/drawing/2014/main" id="{54A80243-A64E-464E-BBB7-449A5DE4BE88}"/>
              </a:ext>
            </a:extLst>
          </p:cNvPr>
          <p:cNvSpPr>
            <a:spLocks noGrp="1"/>
          </p:cNvSpPr>
          <p:nvPr>
            <p:ph type="sldNum" sz="quarter" idx="12"/>
          </p:nvPr>
        </p:nvSpPr>
        <p:spPr/>
        <p:txBody>
          <a:bodyPr/>
          <a:lstStyle/>
          <a:p>
            <a:fld id="{FAF29816-22B8-4F5D-8506-44C1E6101C56}" type="slidenum">
              <a:rPr lang="en-US" smtClean="0"/>
              <a:t>57</a:t>
            </a:fld>
            <a:endParaRPr lang="en-US"/>
          </a:p>
        </p:txBody>
      </p:sp>
    </p:spTree>
    <p:extLst>
      <p:ext uri="{BB962C8B-B14F-4D97-AF65-F5344CB8AC3E}">
        <p14:creationId xmlns:p14="http://schemas.microsoft.com/office/powerpoint/2010/main" val="59697766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i="1" dirty="0"/>
              <a:t>Tax Evasion or Fraud and Voluntary Disclosures: </a:t>
            </a:r>
            <a:endParaRPr lang="en-US" sz="3600" dirty="0"/>
          </a:p>
        </p:txBody>
      </p:sp>
      <p:sp>
        <p:nvSpPr>
          <p:cNvPr id="3" name="Content Placeholder 2"/>
          <p:cNvSpPr>
            <a:spLocks noGrp="1"/>
          </p:cNvSpPr>
          <p:nvPr>
            <p:ph idx="1"/>
          </p:nvPr>
        </p:nvSpPr>
        <p:spPr/>
        <p:txBody>
          <a:bodyPr/>
          <a:lstStyle/>
          <a:p>
            <a:r>
              <a:rPr lang="en-US" dirty="0"/>
              <a:t>Today, that written policy has changed so that a taxpayer’s voluntary disclosure is a factor that is weighed in a facts-and-circumstances evaluation, but the actual of practice of the IRS is quite similar to its past written policy.</a:t>
            </a:r>
          </a:p>
          <a:p>
            <a:r>
              <a:rPr lang="en-US" dirty="0"/>
              <a:t>The IRS’s behavior is indicative of its true policy. Since 1952, the IRS has only decided to prosecute a handful of cases after the taxpayer’s voluntary disclosure. </a:t>
            </a:r>
          </a:p>
          <a:p>
            <a:r>
              <a:rPr lang="en-US" dirty="0"/>
              <a:t>the IRS’s lack of prosecution of voluntary disclosure cases, tax attorneys are generally convinced that the IRS has an unwritten de facto disclosure policy of refraining from prosecution.</a:t>
            </a:r>
          </a:p>
        </p:txBody>
      </p:sp>
      <p:sp>
        <p:nvSpPr>
          <p:cNvPr id="5" name="Slide Number Placeholder 4">
            <a:extLst>
              <a:ext uri="{FF2B5EF4-FFF2-40B4-BE49-F238E27FC236}">
                <a16:creationId xmlns:a16="http://schemas.microsoft.com/office/drawing/2014/main" id="{29DE9FCE-4CCD-4E9C-B0B6-7FA321B16B36}"/>
              </a:ext>
            </a:extLst>
          </p:cNvPr>
          <p:cNvSpPr>
            <a:spLocks noGrp="1"/>
          </p:cNvSpPr>
          <p:nvPr>
            <p:ph type="sldNum" sz="quarter" idx="12"/>
          </p:nvPr>
        </p:nvSpPr>
        <p:spPr/>
        <p:txBody>
          <a:bodyPr/>
          <a:lstStyle/>
          <a:p>
            <a:fld id="{FAF29816-22B8-4F5D-8506-44C1E6101C56}" type="slidenum">
              <a:rPr lang="en-US" smtClean="0"/>
              <a:t>58</a:t>
            </a:fld>
            <a:endParaRPr lang="en-US"/>
          </a:p>
        </p:txBody>
      </p:sp>
    </p:spTree>
    <p:extLst>
      <p:ext uri="{BB962C8B-B14F-4D97-AF65-F5344CB8AC3E}">
        <p14:creationId xmlns:p14="http://schemas.microsoft.com/office/powerpoint/2010/main" val="40369997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i="1" dirty="0"/>
              <a:t>Tax Evasion or Fraud and Voluntary Disclosures: </a:t>
            </a:r>
            <a:endParaRPr lang="en-US" sz="3600" dirty="0"/>
          </a:p>
        </p:txBody>
      </p:sp>
      <p:sp>
        <p:nvSpPr>
          <p:cNvPr id="3" name="Content Placeholder 2"/>
          <p:cNvSpPr>
            <a:spLocks noGrp="1"/>
          </p:cNvSpPr>
          <p:nvPr>
            <p:ph idx="1"/>
          </p:nvPr>
        </p:nvSpPr>
        <p:spPr/>
        <p:txBody>
          <a:bodyPr/>
          <a:lstStyle/>
          <a:p>
            <a:r>
              <a:rPr lang="en-US" dirty="0"/>
              <a:t>One court admits, “there appears to have been few, if any, prosecutions of true voluntary disclosures [by] the IRS.” </a:t>
            </a:r>
          </a:p>
          <a:p>
            <a:r>
              <a:rPr lang="en-US" dirty="0"/>
              <a:t>Indeed, the IRS’s conduct seems to show that it will prosecute after a voluntary disclosure only when extraordinary facts and circumstances are present. </a:t>
            </a:r>
          </a:p>
          <a:p>
            <a:r>
              <a:rPr lang="en-US" dirty="0"/>
              <a:t>“[T]he practice of the IRS has been that it will not prosecute taxpayers who satisfy all of the requirements of the voluntary disclosure program because, if it did initiate such prosecutions, no taxpayers ever would be willing to make a voluntary disclosure in the future.”</a:t>
            </a:r>
          </a:p>
          <a:p>
            <a:r>
              <a:rPr lang="en-US" dirty="0"/>
              <a:t>Thus, even though the IRS’s official, written position is to leave the door open to pursuing criminal prosecution after a voluntary disclosure, it is unlikely it will do so.</a:t>
            </a:r>
          </a:p>
        </p:txBody>
      </p:sp>
      <p:sp>
        <p:nvSpPr>
          <p:cNvPr id="5" name="Slide Number Placeholder 4">
            <a:extLst>
              <a:ext uri="{FF2B5EF4-FFF2-40B4-BE49-F238E27FC236}">
                <a16:creationId xmlns:a16="http://schemas.microsoft.com/office/drawing/2014/main" id="{ABD3F671-CE3C-4831-B2F0-03FF69BD8A9E}"/>
              </a:ext>
            </a:extLst>
          </p:cNvPr>
          <p:cNvSpPr>
            <a:spLocks noGrp="1"/>
          </p:cNvSpPr>
          <p:nvPr>
            <p:ph type="sldNum" sz="quarter" idx="12"/>
          </p:nvPr>
        </p:nvSpPr>
        <p:spPr/>
        <p:txBody>
          <a:bodyPr/>
          <a:lstStyle/>
          <a:p>
            <a:fld id="{FAF29816-22B8-4F5D-8506-44C1E6101C56}" type="slidenum">
              <a:rPr lang="en-US" smtClean="0"/>
              <a:t>59</a:t>
            </a:fld>
            <a:endParaRPr lang="en-US"/>
          </a:p>
        </p:txBody>
      </p:sp>
    </p:spTree>
    <p:extLst>
      <p:ext uri="{BB962C8B-B14F-4D97-AF65-F5344CB8AC3E}">
        <p14:creationId xmlns:p14="http://schemas.microsoft.com/office/powerpoint/2010/main" val="3499756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7B27D-95DD-48D8-A83B-20D4221DBF65}"/>
              </a:ext>
            </a:extLst>
          </p:cNvPr>
          <p:cNvSpPr>
            <a:spLocks noGrp="1"/>
          </p:cNvSpPr>
          <p:nvPr>
            <p:ph type="title"/>
          </p:nvPr>
        </p:nvSpPr>
        <p:spPr/>
        <p:txBody>
          <a:bodyPr/>
          <a:lstStyle/>
          <a:p>
            <a:r>
              <a:rPr lang="en-US" b="1" dirty="0"/>
              <a:t>Evasion of Payment</a:t>
            </a:r>
            <a:r>
              <a:rPr lang="en-US" dirty="0"/>
              <a:t> </a:t>
            </a:r>
          </a:p>
        </p:txBody>
      </p:sp>
      <p:sp>
        <p:nvSpPr>
          <p:cNvPr id="3" name="Content Placeholder 2">
            <a:extLst>
              <a:ext uri="{FF2B5EF4-FFF2-40B4-BE49-F238E27FC236}">
                <a16:creationId xmlns:a16="http://schemas.microsoft.com/office/drawing/2014/main" id="{2B0B5A8E-02AB-4B6A-9FCD-22C07783A336}"/>
              </a:ext>
            </a:extLst>
          </p:cNvPr>
          <p:cNvSpPr>
            <a:spLocks noGrp="1"/>
          </p:cNvSpPr>
          <p:nvPr>
            <p:ph idx="1"/>
          </p:nvPr>
        </p:nvSpPr>
        <p:spPr/>
        <p:txBody>
          <a:bodyPr/>
          <a:lstStyle/>
          <a:p>
            <a:pPr marL="114300" indent="0">
              <a:buNone/>
            </a:pPr>
            <a:r>
              <a:rPr lang="en-US" dirty="0"/>
              <a:t>Although the IRS typically does not ordinarily aggressively seek prison time in tax evasion cases when people simply don’t file even though not doing so where legally required to is ordinarily chargeable as a misdemeanor, unless </a:t>
            </a:r>
            <a:r>
              <a:rPr lang="en-US" u="sng" dirty="0">
                <a:hlinkClick r:id="rId2"/>
              </a:rPr>
              <a:t>Spies Evasion factors are present</a:t>
            </a:r>
            <a:r>
              <a:rPr lang="en-US" dirty="0"/>
              <a:t>, (evasion of assessment), </a:t>
            </a:r>
          </a:p>
          <a:p>
            <a:pPr marL="114300" indent="0">
              <a:buNone/>
            </a:pPr>
            <a:endParaRPr lang="en-US" dirty="0"/>
          </a:p>
          <a:p>
            <a:pPr marL="114300" indent="0">
              <a:buNone/>
            </a:pPr>
            <a:r>
              <a:rPr lang="en-US" dirty="0"/>
              <a:t>The IRS is </a:t>
            </a:r>
            <a:r>
              <a:rPr lang="en-US" dirty="0">
                <a:highlight>
                  <a:srgbClr val="FFFF00"/>
                </a:highlight>
              </a:rPr>
              <a:t>much more aggressive about seeking prison time for people who attempt to hide assets and income that could be used to pay tax bills</a:t>
            </a:r>
            <a:r>
              <a:rPr lang="en-US" dirty="0"/>
              <a:t> (evasion of payment). </a:t>
            </a:r>
          </a:p>
          <a:p>
            <a:pPr marL="114300" indent="0">
              <a:buNone/>
            </a:pPr>
            <a:endParaRPr lang="en-US" dirty="0"/>
          </a:p>
          <a:p>
            <a:pPr marL="114300" indent="0">
              <a:buNone/>
            </a:pPr>
            <a:r>
              <a:rPr lang="en-US" dirty="0">
                <a:solidFill>
                  <a:srgbClr val="FF0000"/>
                </a:solidFill>
              </a:rPr>
              <a:t>DANGER: </a:t>
            </a:r>
            <a:r>
              <a:rPr lang="en-US" dirty="0"/>
              <a:t>The IRS will also go after those that </a:t>
            </a:r>
            <a:r>
              <a:rPr lang="en-US" b="1" dirty="0"/>
              <a:t>advise clients in hiding assets or income</a:t>
            </a:r>
            <a:r>
              <a:rPr lang="en-US" dirty="0"/>
              <a:t>!</a:t>
            </a:r>
          </a:p>
        </p:txBody>
      </p:sp>
      <p:sp>
        <p:nvSpPr>
          <p:cNvPr id="4" name="Slide Number Placeholder 3">
            <a:extLst>
              <a:ext uri="{FF2B5EF4-FFF2-40B4-BE49-F238E27FC236}">
                <a16:creationId xmlns:a16="http://schemas.microsoft.com/office/drawing/2014/main" id="{6D401199-9F2F-47F2-AD1B-BCED9D4094E5}"/>
              </a:ext>
            </a:extLst>
          </p:cNvPr>
          <p:cNvSpPr>
            <a:spLocks noGrp="1"/>
          </p:cNvSpPr>
          <p:nvPr>
            <p:ph type="sldNum" sz="quarter" idx="12"/>
          </p:nvPr>
        </p:nvSpPr>
        <p:spPr/>
        <p:txBody>
          <a:bodyPr/>
          <a:lstStyle/>
          <a:p>
            <a:fld id="{FAF29816-22B8-4F5D-8506-44C1E6101C56}" type="slidenum">
              <a:rPr lang="en-US" smtClean="0"/>
              <a:t>6</a:t>
            </a:fld>
            <a:endParaRPr lang="en-US"/>
          </a:p>
        </p:txBody>
      </p:sp>
    </p:spTree>
    <p:extLst>
      <p:ext uri="{BB962C8B-B14F-4D97-AF65-F5344CB8AC3E}">
        <p14:creationId xmlns:p14="http://schemas.microsoft.com/office/powerpoint/2010/main" val="126053491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Voluntary Disclosure Practice</a:t>
            </a:r>
          </a:p>
        </p:txBody>
      </p:sp>
      <p:sp>
        <p:nvSpPr>
          <p:cNvPr id="3" name="Content Placeholder 2"/>
          <p:cNvSpPr>
            <a:spLocks noGrp="1"/>
          </p:cNvSpPr>
          <p:nvPr>
            <p:ph idx="1"/>
          </p:nvPr>
        </p:nvSpPr>
        <p:spPr>
          <a:xfrm>
            <a:off x="228600" y="1600200"/>
            <a:ext cx="8153400" cy="4800600"/>
          </a:xfrm>
        </p:spPr>
        <p:txBody>
          <a:bodyPr>
            <a:normAutofit fontScale="55000" lnSpcReduction="20000"/>
          </a:bodyPr>
          <a:lstStyle/>
          <a:p>
            <a:r>
              <a:rPr lang="en-US" b="1" dirty="0"/>
              <a:t>It is currently the practice of the IRS that a voluntary disclosure will be considered along with all other factors in the investigation in determining whether criminal prosecution will be recommended. This voluntary disclosure practice creates no substantive or procedural rights for taxpayers, but rather is a matter of internal IRS practice, provided solely for guidance to IRS personnel. Taxpayers cannot rely on the fact that other similarly situated taxpayers may not have been recommended for criminal prosecution.</a:t>
            </a:r>
            <a:endParaRPr lang="en-US" dirty="0"/>
          </a:p>
          <a:p>
            <a:r>
              <a:rPr lang="en-US" b="1" dirty="0"/>
              <a:t>A voluntary disclosure will not automatically guarantee immunity from prosecution; however, a voluntary disclosure may result in prosecution not being recommended. This practice does not apply to taxpayers with illegal source income.</a:t>
            </a:r>
            <a:endParaRPr lang="en-US" dirty="0"/>
          </a:p>
          <a:p>
            <a:r>
              <a:rPr lang="en-US" b="1" dirty="0"/>
              <a:t>A voluntary disclosure occurs when the communication is truthful, timely, complete, and when:</a:t>
            </a:r>
            <a:endParaRPr lang="en-US" dirty="0"/>
          </a:p>
          <a:p>
            <a:r>
              <a:rPr lang="en-US" b="1" dirty="0"/>
              <a:t>The taxpayer shows a willingness to cooperate (and does in fact cooperate) with the IRS in determining his or her correct tax liability; and</a:t>
            </a:r>
            <a:endParaRPr lang="en-US" dirty="0"/>
          </a:p>
          <a:p>
            <a:r>
              <a:rPr lang="en-US" b="1" dirty="0"/>
              <a:t>The taxpayer makes good faith arrangements with the IRS to pay in full, the tax, interest, and any penalties determined by the IRS to be applicable.</a:t>
            </a:r>
            <a:endParaRPr lang="en-US" dirty="0"/>
          </a:p>
          <a:p>
            <a:r>
              <a:rPr lang="en-US" b="1" dirty="0"/>
              <a:t>A disclosure is timely if it is received before:</a:t>
            </a:r>
            <a:endParaRPr lang="en-US" dirty="0"/>
          </a:p>
          <a:p>
            <a:r>
              <a:rPr lang="en-US" b="1" dirty="0"/>
              <a:t>The IRS has initiated a civil examination or criminal investigation of the taxpayer, or has notified the taxpayer that it intends to commence such an examination or investigation;</a:t>
            </a:r>
            <a:endParaRPr lang="en-US" dirty="0"/>
          </a:p>
          <a:p>
            <a:r>
              <a:rPr lang="en-US" b="1" dirty="0"/>
              <a:t>The IRS has received information from a third party (e.g., informant, other governmental agency, or the media) alerting the IRS to the specific taxpayer’s noncompliance;</a:t>
            </a:r>
            <a:endParaRPr lang="en-US" dirty="0"/>
          </a:p>
          <a:p>
            <a:r>
              <a:rPr lang="en-US" b="1" dirty="0"/>
              <a:t>The IRS has initiated a civil examination or criminal investigation which is directly related to the specific liability of the taxpayer; or</a:t>
            </a:r>
            <a:endParaRPr lang="en-US" dirty="0"/>
          </a:p>
          <a:p>
            <a:r>
              <a:rPr lang="en-US" b="1" dirty="0"/>
              <a:t>The IRS has acquired information directly related to the specific liability of the taxpayer from a criminal enforcement action (e.g., search warrant, grand jury subpoena).</a:t>
            </a:r>
            <a:endParaRPr lang="en-US" dirty="0"/>
          </a:p>
          <a:p>
            <a:r>
              <a:rPr lang="en-US" b="1" dirty="0"/>
              <a:t>Any taxpayer who contacts the IRS in person or through a representative regarding voluntary disclosure will be directed to Criminal Investigation for evaluation of the disclosure. Special agents are encouraged to consult Area Counsel, Criminal Tax on voluntary disclosure issues.</a:t>
            </a:r>
            <a:endParaRPr lang="en-US" dirty="0"/>
          </a:p>
        </p:txBody>
      </p:sp>
      <p:sp>
        <p:nvSpPr>
          <p:cNvPr id="4" name="TextBox 3"/>
          <p:cNvSpPr txBox="1"/>
          <p:nvPr/>
        </p:nvSpPr>
        <p:spPr>
          <a:xfrm>
            <a:off x="6248400" y="6550223"/>
            <a:ext cx="2353362" cy="307777"/>
          </a:xfrm>
          <a:prstGeom prst="rect">
            <a:avLst/>
          </a:prstGeom>
          <a:noFill/>
        </p:spPr>
        <p:txBody>
          <a:bodyPr wrap="square" rtlCol="0">
            <a:spAutoFit/>
          </a:bodyPr>
          <a:lstStyle/>
          <a:p>
            <a:r>
              <a:rPr lang="en-US" sz="1400" dirty="0"/>
              <a:t>Page 68 of Written Materials</a:t>
            </a:r>
          </a:p>
        </p:txBody>
      </p:sp>
      <p:sp>
        <p:nvSpPr>
          <p:cNvPr id="5" name="Slide Number Placeholder 4">
            <a:extLst>
              <a:ext uri="{FF2B5EF4-FFF2-40B4-BE49-F238E27FC236}">
                <a16:creationId xmlns:a16="http://schemas.microsoft.com/office/drawing/2014/main" id="{6608A78C-A044-4F9F-A018-12490B7D77E7}"/>
              </a:ext>
            </a:extLst>
          </p:cNvPr>
          <p:cNvSpPr>
            <a:spLocks noGrp="1"/>
          </p:cNvSpPr>
          <p:nvPr>
            <p:ph type="sldNum" sz="quarter" idx="12"/>
          </p:nvPr>
        </p:nvSpPr>
        <p:spPr/>
        <p:txBody>
          <a:bodyPr/>
          <a:lstStyle/>
          <a:p>
            <a:fld id="{FAF29816-22B8-4F5D-8506-44C1E6101C56}" type="slidenum">
              <a:rPr lang="en-US" smtClean="0"/>
              <a:t>60</a:t>
            </a:fld>
            <a:endParaRPr lang="en-US"/>
          </a:p>
        </p:txBody>
      </p:sp>
    </p:spTree>
    <p:extLst>
      <p:ext uri="{BB962C8B-B14F-4D97-AF65-F5344CB8AC3E}">
        <p14:creationId xmlns:p14="http://schemas.microsoft.com/office/powerpoint/2010/main" val="75655832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Examples of Voluntary Disclosure Include:</a:t>
            </a:r>
          </a:p>
        </p:txBody>
      </p:sp>
      <p:sp>
        <p:nvSpPr>
          <p:cNvPr id="3" name="Content Placeholder 2"/>
          <p:cNvSpPr>
            <a:spLocks noGrp="1"/>
          </p:cNvSpPr>
          <p:nvPr>
            <p:ph idx="1"/>
          </p:nvPr>
        </p:nvSpPr>
        <p:spPr/>
        <p:txBody>
          <a:bodyPr/>
          <a:lstStyle/>
          <a:p>
            <a:r>
              <a:rPr lang="en-US" dirty="0"/>
              <a:t>Given the nature of this program, voluntary disclosures are extremely sensitive and are accompanied by strict rules and guidelines. </a:t>
            </a:r>
          </a:p>
          <a:p>
            <a:r>
              <a:rPr lang="en-US" dirty="0"/>
              <a:t>they must provide the IRS with what amounts to a signed confession upon entering the program and full cooperation while their case is being reviewed and processed.</a:t>
            </a:r>
          </a:p>
          <a:p>
            <a:r>
              <a:rPr lang="en-US" dirty="0"/>
              <a:t>should submit a “pre-check” </a:t>
            </a:r>
          </a:p>
        </p:txBody>
      </p:sp>
      <p:sp>
        <p:nvSpPr>
          <p:cNvPr id="5" name="Slide Number Placeholder 4">
            <a:extLst>
              <a:ext uri="{FF2B5EF4-FFF2-40B4-BE49-F238E27FC236}">
                <a16:creationId xmlns:a16="http://schemas.microsoft.com/office/drawing/2014/main" id="{008FBA11-4CA0-4997-9AE9-E71CF695B816}"/>
              </a:ext>
            </a:extLst>
          </p:cNvPr>
          <p:cNvSpPr>
            <a:spLocks noGrp="1"/>
          </p:cNvSpPr>
          <p:nvPr>
            <p:ph type="sldNum" sz="quarter" idx="12"/>
          </p:nvPr>
        </p:nvSpPr>
        <p:spPr/>
        <p:txBody>
          <a:bodyPr/>
          <a:lstStyle/>
          <a:p>
            <a:fld id="{FAF29816-22B8-4F5D-8506-44C1E6101C56}" type="slidenum">
              <a:rPr lang="en-US" smtClean="0"/>
              <a:t>61</a:t>
            </a:fld>
            <a:endParaRPr lang="en-US"/>
          </a:p>
        </p:txBody>
      </p:sp>
    </p:spTree>
    <p:extLst>
      <p:ext uri="{BB962C8B-B14F-4D97-AF65-F5344CB8AC3E}">
        <p14:creationId xmlns:p14="http://schemas.microsoft.com/office/powerpoint/2010/main" val="20540411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Making the Disclosure</a:t>
            </a:r>
            <a:br>
              <a:rPr lang="en-US" sz="3600" dirty="0"/>
            </a:br>
            <a:r>
              <a:rPr lang="en-US" sz="3600" dirty="0"/>
              <a:t> (Loud versus Quiet)</a:t>
            </a:r>
          </a:p>
        </p:txBody>
      </p:sp>
      <p:sp>
        <p:nvSpPr>
          <p:cNvPr id="3" name="Content Placeholder 2"/>
          <p:cNvSpPr>
            <a:spLocks noGrp="1"/>
          </p:cNvSpPr>
          <p:nvPr>
            <p:ph idx="1"/>
          </p:nvPr>
        </p:nvSpPr>
        <p:spPr/>
        <p:txBody>
          <a:bodyPr>
            <a:normAutofit lnSpcReduction="10000"/>
          </a:bodyPr>
          <a:lstStyle/>
          <a:p>
            <a:r>
              <a:rPr lang="en-US" dirty="0"/>
              <a:t>The first school of thought is that it should be done “quietly” by sending in delinquent original or amended prior tax returns, with a check(s) in full payment through normal channels and gambling that the returns get processed without the taxpayer every hearing from the Criminal Investigation Division of the IRS because of the sheer volume of returns the taxing authority processes.</a:t>
            </a:r>
          </a:p>
          <a:p>
            <a:r>
              <a:rPr lang="en-US" dirty="0"/>
              <a:t>if a taxing authority has begun an investigation prior to receipt of the “quiet” submission the “quiet” disclosure will not be deemed to be voluntary and thus will not comply with its Voluntary Disclosure Practice.</a:t>
            </a:r>
          </a:p>
          <a:p>
            <a:r>
              <a:rPr lang="en-US" dirty="0"/>
              <a:t>To make matters exponentially worse, the amended return could potentially be viewed as a criminal admission of the amount by which the tax liability was understated on the original return.</a:t>
            </a:r>
          </a:p>
        </p:txBody>
      </p:sp>
      <p:sp>
        <p:nvSpPr>
          <p:cNvPr id="5" name="Slide Number Placeholder 4">
            <a:extLst>
              <a:ext uri="{FF2B5EF4-FFF2-40B4-BE49-F238E27FC236}">
                <a16:creationId xmlns:a16="http://schemas.microsoft.com/office/drawing/2014/main" id="{6A595AF3-A0B2-4F9D-AFC8-5D293C5274D6}"/>
              </a:ext>
            </a:extLst>
          </p:cNvPr>
          <p:cNvSpPr>
            <a:spLocks noGrp="1"/>
          </p:cNvSpPr>
          <p:nvPr>
            <p:ph type="sldNum" sz="quarter" idx="12"/>
          </p:nvPr>
        </p:nvSpPr>
        <p:spPr/>
        <p:txBody>
          <a:bodyPr/>
          <a:lstStyle/>
          <a:p>
            <a:fld id="{FAF29816-22B8-4F5D-8506-44C1E6101C56}" type="slidenum">
              <a:rPr lang="en-US" smtClean="0"/>
              <a:t>62</a:t>
            </a:fld>
            <a:endParaRPr lang="en-US"/>
          </a:p>
        </p:txBody>
      </p:sp>
    </p:spTree>
    <p:extLst>
      <p:ext uri="{BB962C8B-B14F-4D97-AF65-F5344CB8AC3E}">
        <p14:creationId xmlns:p14="http://schemas.microsoft.com/office/powerpoint/2010/main" val="254318310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Making the Disclosure</a:t>
            </a:r>
            <a:br>
              <a:rPr lang="en-US" sz="3600" dirty="0"/>
            </a:br>
            <a:r>
              <a:rPr lang="en-US" sz="3600" dirty="0"/>
              <a:t> (Loud versus Quiet)</a:t>
            </a:r>
          </a:p>
        </p:txBody>
      </p:sp>
      <p:sp>
        <p:nvSpPr>
          <p:cNvPr id="3" name="Content Placeholder 2"/>
          <p:cNvSpPr>
            <a:spLocks noGrp="1"/>
          </p:cNvSpPr>
          <p:nvPr>
            <p:ph idx="1"/>
          </p:nvPr>
        </p:nvSpPr>
        <p:spPr/>
        <p:txBody>
          <a:bodyPr/>
          <a:lstStyle/>
          <a:p>
            <a:r>
              <a:rPr lang="en-US" dirty="0"/>
              <a:t>Thus the amended returns intended to mitigate the client’s criminal exposure can be used by the IRS to meet its burden of proof as to willfulness (which is by far the hardest element of its case to prove) if it decides to prosecute. </a:t>
            </a:r>
          </a:p>
          <a:p>
            <a:r>
              <a:rPr lang="en-US" dirty="0"/>
              <a:t>Additionally there is some support for a growing government position</a:t>
            </a:r>
          </a:p>
          <a:p>
            <a:r>
              <a:rPr lang="en-US" dirty="0"/>
              <a:t>A quite disclosure bypasses the required communication with the Criminal Investigation Division of the IRS and only the Criminal Investigation Division of the IRS can recommend that the taxpayer not be referred to the Justice Department for Criminal Investigation.</a:t>
            </a:r>
          </a:p>
        </p:txBody>
      </p:sp>
      <p:sp>
        <p:nvSpPr>
          <p:cNvPr id="5" name="Slide Number Placeholder 4">
            <a:extLst>
              <a:ext uri="{FF2B5EF4-FFF2-40B4-BE49-F238E27FC236}">
                <a16:creationId xmlns:a16="http://schemas.microsoft.com/office/drawing/2014/main" id="{47F1F82B-A08F-4FEF-9D69-2F88BAB386C5}"/>
              </a:ext>
            </a:extLst>
          </p:cNvPr>
          <p:cNvSpPr>
            <a:spLocks noGrp="1"/>
          </p:cNvSpPr>
          <p:nvPr>
            <p:ph type="sldNum" sz="quarter" idx="12"/>
          </p:nvPr>
        </p:nvSpPr>
        <p:spPr/>
        <p:txBody>
          <a:bodyPr/>
          <a:lstStyle/>
          <a:p>
            <a:fld id="{FAF29816-22B8-4F5D-8506-44C1E6101C56}" type="slidenum">
              <a:rPr lang="en-US" smtClean="0"/>
              <a:t>63</a:t>
            </a:fld>
            <a:endParaRPr lang="en-US"/>
          </a:p>
        </p:txBody>
      </p:sp>
    </p:spTree>
    <p:extLst>
      <p:ext uri="{BB962C8B-B14F-4D97-AF65-F5344CB8AC3E}">
        <p14:creationId xmlns:p14="http://schemas.microsoft.com/office/powerpoint/2010/main" val="288914742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Selections from the Tax Crimes Handbook</a:t>
            </a:r>
          </a:p>
        </p:txBody>
      </p:sp>
      <p:sp>
        <p:nvSpPr>
          <p:cNvPr id="3" name="Content Placeholder 2"/>
          <p:cNvSpPr>
            <a:spLocks noGrp="1"/>
          </p:cNvSpPr>
          <p:nvPr>
            <p:ph idx="1"/>
          </p:nvPr>
        </p:nvSpPr>
        <p:spPr/>
        <p:txBody>
          <a:bodyPr>
            <a:normAutofit fontScale="92500" lnSpcReduction="10000"/>
          </a:bodyPr>
          <a:lstStyle/>
          <a:p>
            <a:pPr marL="114300" indent="0">
              <a:buNone/>
            </a:pPr>
            <a:r>
              <a:rPr lang="en-US" dirty="0"/>
              <a:t>I.R.C. § 7201 - ATTEMPT TO EVADE OR DEFEAT TAX</a:t>
            </a:r>
          </a:p>
          <a:p>
            <a:r>
              <a:rPr lang="en-US" dirty="0"/>
              <a:t>a felony and, upon conviction thereof, shall be fined*not more than $100,000 or imprisoned not more than 5 years, or both, together with the costs of prosecution.</a:t>
            </a:r>
          </a:p>
          <a:p>
            <a:pPr lvl="1"/>
            <a:r>
              <a:rPr lang="en-US" dirty="0"/>
              <a:t>*increased the maximum permissible fines for felony offenses set forth in section 7201. The maximum permissible fine is $250,000 for individuals and $500,000 for corporations.</a:t>
            </a:r>
          </a:p>
          <a:p>
            <a:r>
              <a:rPr lang="en-US" b="1" i="1" dirty="0"/>
              <a:t>Evasion of assessment</a:t>
            </a:r>
            <a:r>
              <a:rPr lang="en-US" i="1" dirty="0"/>
              <a:t>. </a:t>
            </a:r>
            <a:r>
              <a:rPr lang="en-US" dirty="0"/>
              <a:t>The most common attempt to evade or defeat a tax is the affirmative act of filing a false return that omits income and/or claims deductions to which the taxpayer is not entitled. </a:t>
            </a:r>
          </a:p>
          <a:p>
            <a:pPr marL="114300" indent="0">
              <a:buNone/>
            </a:pPr>
            <a:r>
              <a:rPr lang="en-US" b="1" dirty="0"/>
              <a:t>1-1.03 Evasion of Assessment</a:t>
            </a:r>
            <a:endParaRPr lang="en-US" dirty="0"/>
          </a:p>
          <a:p>
            <a:r>
              <a:rPr lang="en-US" b="1" dirty="0"/>
              <a:t>[2] </a:t>
            </a:r>
            <a:r>
              <a:rPr lang="en-US" b="1" i="1" dirty="0"/>
              <a:t>The Attempt</a:t>
            </a:r>
            <a:endParaRPr lang="en-US" dirty="0"/>
          </a:p>
          <a:p>
            <a:pPr lvl="1"/>
            <a:r>
              <a:rPr lang="en-US" dirty="0"/>
              <a:t>The taxpayer must undertake some action, that is, engage in an </a:t>
            </a:r>
            <a:r>
              <a:rPr lang="en-US" i="1" dirty="0"/>
              <a:t>affirmative act </a:t>
            </a:r>
            <a:r>
              <a:rPr lang="en-US" dirty="0"/>
              <a:t>for the purpose of attempting to evade or defeat the assessment of a tax.</a:t>
            </a:r>
          </a:p>
          <a:p>
            <a:endParaRPr lang="en-US" dirty="0"/>
          </a:p>
        </p:txBody>
      </p:sp>
      <p:sp>
        <p:nvSpPr>
          <p:cNvPr id="5" name="Slide Number Placeholder 4">
            <a:extLst>
              <a:ext uri="{FF2B5EF4-FFF2-40B4-BE49-F238E27FC236}">
                <a16:creationId xmlns:a16="http://schemas.microsoft.com/office/drawing/2014/main" id="{80BA753F-E256-4A3C-B4BB-AC4BBD66D5EB}"/>
              </a:ext>
            </a:extLst>
          </p:cNvPr>
          <p:cNvSpPr>
            <a:spLocks noGrp="1"/>
          </p:cNvSpPr>
          <p:nvPr>
            <p:ph type="sldNum" sz="quarter" idx="12"/>
          </p:nvPr>
        </p:nvSpPr>
        <p:spPr/>
        <p:txBody>
          <a:bodyPr/>
          <a:lstStyle/>
          <a:p>
            <a:fld id="{FAF29816-22B8-4F5D-8506-44C1E6101C56}" type="slidenum">
              <a:rPr lang="en-US" smtClean="0"/>
              <a:t>64</a:t>
            </a:fld>
            <a:endParaRPr lang="en-US"/>
          </a:p>
        </p:txBody>
      </p:sp>
    </p:spTree>
    <p:extLst>
      <p:ext uri="{BB962C8B-B14F-4D97-AF65-F5344CB8AC3E}">
        <p14:creationId xmlns:p14="http://schemas.microsoft.com/office/powerpoint/2010/main" val="190873575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Selections from the Tax Crimes Handbook</a:t>
            </a:r>
          </a:p>
        </p:txBody>
      </p:sp>
      <p:sp>
        <p:nvSpPr>
          <p:cNvPr id="3" name="Content Placeholder 2"/>
          <p:cNvSpPr>
            <a:spLocks noGrp="1"/>
          </p:cNvSpPr>
          <p:nvPr>
            <p:ph idx="1"/>
          </p:nvPr>
        </p:nvSpPr>
        <p:spPr/>
        <p:txBody>
          <a:bodyPr>
            <a:normAutofit lnSpcReduction="10000"/>
          </a:bodyPr>
          <a:lstStyle/>
          <a:p>
            <a:pPr marL="114300" indent="0">
              <a:buNone/>
            </a:pPr>
            <a:r>
              <a:rPr lang="en-US" b="1" dirty="0"/>
              <a:t>1-1.03 Evasion of Assessment</a:t>
            </a:r>
          </a:p>
          <a:p>
            <a:r>
              <a:rPr lang="en-US" dirty="0"/>
              <a:t>Examples of Affirmative Acts</a:t>
            </a:r>
          </a:p>
          <a:p>
            <a:pPr lvl="1"/>
            <a:r>
              <a:rPr lang="en-US" dirty="0"/>
              <a:t>Failure to file return coupled with an affirmative act of evasion is commonly</a:t>
            </a:r>
            <a:r>
              <a:rPr lang="en-US" sz="1800" dirty="0"/>
              <a:t> </a:t>
            </a:r>
            <a:r>
              <a:rPr lang="en-US" dirty="0"/>
              <a:t>referred to as a "Spies evasion." </a:t>
            </a:r>
          </a:p>
          <a:p>
            <a:pPr lvl="1"/>
            <a:r>
              <a:rPr lang="en-US" dirty="0"/>
              <a:t>an evasion case can be maintained only if the taxpayer engaged in an affirmative act to conceal or mislead.</a:t>
            </a:r>
          </a:p>
          <a:p>
            <a:pPr lvl="2"/>
            <a:r>
              <a:rPr lang="en-US" b="1" i="1" dirty="0"/>
              <a:t>Keeping a double set of books.</a:t>
            </a:r>
            <a:endParaRPr lang="en-US" sz="2000" dirty="0"/>
          </a:p>
          <a:p>
            <a:pPr lvl="2"/>
            <a:r>
              <a:rPr lang="en-US" b="1" i="1" dirty="0"/>
              <a:t>Making false or altered entries.</a:t>
            </a:r>
            <a:endParaRPr lang="en-US" sz="2000" dirty="0"/>
          </a:p>
          <a:p>
            <a:pPr lvl="2"/>
            <a:r>
              <a:rPr lang="en-US" b="1" i="1" dirty="0"/>
              <a:t>Making false invoices.</a:t>
            </a:r>
            <a:endParaRPr lang="en-US" sz="2000" dirty="0"/>
          </a:p>
          <a:p>
            <a:pPr lvl="2"/>
            <a:r>
              <a:rPr lang="en-US" b="1" i="1" dirty="0"/>
              <a:t>Destruction of records.</a:t>
            </a:r>
            <a:endParaRPr lang="en-US" sz="2000" dirty="0"/>
          </a:p>
          <a:p>
            <a:pPr lvl="2"/>
            <a:r>
              <a:rPr lang="en-US" b="1" i="1" dirty="0"/>
              <a:t>Concealing sources of income.</a:t>
            </a:r>
            <a:endParaRPr lang="en-US" sz="2000" dirty="0"/>
          </a:p>
          <a:p>
            <a:pPr lvl="2"/>
            <a:r>
              <a:rPr lang="en-US" b="1" i="1" dirty="0"/>
              <a:t>Handling transactions to avoid usual records.</a:t>
            </a:r>
            <a:endParaRPr lang="en-US" sz="2000" dirty="0"/>
          </a:p>
          <a:p>
            <a:pPr lvl="2"/>
            <a:r>
              <a:rPr lang="en-US" b="1" i="1" dirty="0"/>
              <a:t>Any other conduct likely to conceal or mislead.</a:t>
            </a:r>
          </a:p>
          <a:p>
            <a:pPr lvl="1"/>
            <a:r>
              <a:rPr lang="en-US" dirty="0"/>
              <a:t>False statements to Treasury agents relating to the fraud</a:t>
            </a:r>
          </a:p>
        </p:txBody>
      </p:sp>
      <p:sp>
        <p:nvSpPr>
          <p:cNvPr id="5" name="Slide Number Placeholder 4">
            <a:extLst>
              <a:ext uri="{FF2B5EF4-FFF2-40B4-BE49-F238E27FC236}">
                <a16:creationId xmlns:a16="http://schemas.microsoft.com/office/drawing/2014/main" id="{145489CA-5F74-4BFD-B313-A15115AF8599}"/>
              </a:ext>
            </a:extLst>
          </p:cNvPr>
          <p:cNvSpPr>
            <a:spLocks noGrp="1"/>
          </p:cNvSpPr>
          <p:nvPr>
            <p:ph type="sldNum" sz="quarter" idx="12"/>
          </p:nvPr>
        </p:nvSpPr>
        <p:spPr/>
        <p:txBody>
          <a:bodyPr/>
          <a:lstStyle/>
          <a:p>
            <a:fld id="{FAF29816-22B8-4F5D-8506-44C1E6101C56}" type="slidenum">
              <a:rPr lang="en-US" smtClean="0"/>
              <a:t>65</a:t>
            </a:fld>
            <a:endParaRPr lang="en-US"/>
          </a:p>
        </p:txBody>
      </p:sp>
    </p:spTree>
    <p:extLst>
      <p:ext uri="{BB962C8B-B14F-4D97-AF65-F5344CB8AC3E}">
        <p14:creationId xmlns:p14="http://schemas.microsoft.com/office/powerpoint/2010/main" val="261849050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Selections from the Tax Crimes Handbook</a:t>
            </a:r>
            <a:endParaRPr lang="en-US" dirty="0"/>
          </a:p>
        </p:txBody>
      </p:sp>
      <p:sp>
        <p:nvSpPr>
          <p:cNvPr id="3" name="Content Placeholder 2"/>
          <p:cNvSpPr>
            <a:spLocks noGrp="1"/>
          </p:cNvSpPr>
          <p:nvPr>
            <p:ph idx="1"/>
          </p:nvPr>
        </p:nvSpPr>
        <p:spPr/>
        <p:txBody>
          <a:bodyPr/>
          <a:lstStyle/>
          <a:p>
            <a:pPr marL="114300" indent="0">
              <a:buNone/>
            </a:pPr>
            <a:r>
              <a:rPr lang="en-US" b="1" dirty="0"/>
              <a:t>Willfulness</a:t>
            </a:r>
          </a:p>
          <a:p>
            <a:r>
              <a:rPr lang="en-US" dirty="0"/>
              <a:t>Willfulness is defined as the "</a:t>
            </a:r>
            <a:r>
              <a:rPr lang="en-US" b="1" i="1" dirty="0"/>
              <a:t>voluntary, intentional violation of a known legal duty</a:t>
            </a:r>
            <a:r>
              <a:rPr lang="en-US" dirty="0"/>
              <a:t>." </a:t>
            </a:r>
          </a:p>
          <a:p>
            <a:pPr marL="114300" indent="0">
              <a:buNone/>
            </a:pPr>
            <a:endParaRPr lang="en-US" b="1" dirty="0"/>
          </a:p>
          <a:p>
            <a:pPr marL="114300" indent="0">
              <a:buNone/>
            </a:pPr>
            <a:r>
              <a:rPr lang="en-US" b="1" dirty="0"/>
              <a:t>Subjective Test</a:t>
            </a:r>
            <a:endParaRPr lang="en-US" dirty="0"/>
          </a:p>
          <a:p>
            <a:pPr lvl="0"/>
            <a:r>
              <a:rPr lang="en-US" i="1" dirty="0"/>
              <a:t>Law is vague or unsettled.</a:t>
            </a:r>
            <a:endParaRPr lang="en-US" dirty="0"/>
          </a:p>
          <a:p>
            <a:endParaRPr lang="en-US" dirty="0"/>
          </a:p>
          <a:p>
            <a:pPr marL="114300" indent="0">
              <a:buNone/>
            </a:pPr>
            <a:r>
              <a:rPr lang="en-US" b="1" dirty="0"/>
              <a:t>Absent an admission, confession or accomplice testimony, willfulness is rarely subject to direct proof and generally must be inferred from the circumstances of the case</a:t>
            </a:r>
            <a:r>
              <a:rPr lang="en-US" dirty="0"/>
              <a:t>. </a:t>
            </a:r>
          </a:p>
          <a:p>
            <a:pPr marL="114300" indent="0">
              <a:buNone/>
            </a:pPr>
            <a:endParaRPr lang="en-US" b="1" dirty="0"/>
          </a:p>
        </p:txBody>
      </p:sp>
      <p:sp>
        <p:nvSpPr>
          <p:cNvPr id="5" name="Slide Number Placeholder 4">
            <a:extLst>
              <a:ext uri="{FF2B5EF4-FFF2-40B4-BE49-F238E27FC236}">
                <a16:creationId xmlns:a16="http://schemas.microsoft.com/office/drawing/2014/main" id="{B2C525EC-B986-4B02-9E24-78B2E72F5095}"/>
              </a:ext>
            </a:extLst>
          </p:cNvPr>
          <p:cNvSpPr>
            <a:spLocks noGrp="1"/>
          </p:cNvSpPr>
          <p:nvPr>
            <p:ph type="sldNum" sz="quarter" idx="12"/>
          </p:nvPr>
        </p:nvSpPr>
        <p:spPr/>
        <p:txBody>
          <a:bodyPr/>
          <a:lstStyle/>
          <a:p>
            <a:fld id="{FAF29816-22B8-4F5D-8506-44C1E6101C56}" type="slidenum">
              <a:rPr lang="en-US" smtClean="0"/>
              <a:t>66</a:t>
            </a:fld>
            <a:endParaRPr lang="en-US"/>
          </a:p>
        </p:txBody>
      </p:sp>
    </p:spTree>
    <p:extLst>
      <p:ext uri="{BB962C8B-B14F-4D97-AF65-F5344CB8AC3E}">
        <p14:creationId xmlns:p14="http://schemas.microsoft.com/office/powerpoint/2010/main" val="50637870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390" y="76200"/>
            <a:ext cx="7928610" cy="1676400"/>
          </a:xfrm>
        </p:spPr>
        <p:txBody>
          <a:bodyPr/>
          <a:lstStyle/>
          <a:p>
            <a:r>
              <a:rPr lang="en-US" sz="3200" dirty="0"/>
              <a:t>Ethical requirements for CPA’s in the face of possible criminal tax issues raised by a current or potential client. </a:t>
            </a:r>
          </a:p>
        </p:txBody>
      </p:sp>
      <p:sp>
        <p:nvSpPr>
          <p:cNvPr id="3" name="Content Placeholder 2"/>
          <p:cNvSpPr>
            <a:spLocks noGrp="1"/>
          </p:cNvSpPr>
          <p:nvPr>
            <p:ph idx="1"/>
          </p:nvPr>
        </p:nvSpPr>
        <p:spPr>
          <a:xfrm>
            <a:off x="453390" y="2100143"/>
            <a:ext cx="7620000" cy="4419600"/>
          </a:xfrm>
        </p:spPr>
        <p:txBody>
          <a:bodyPr>
            <a:normAutofit/>
          </a:bodyPr>
          <a:lstStyle/>
          <a:p>
            <a:r>
              <a:rPr lang="en-US" sz="1800" dirty="0"/>
              <a:t>CPA’s are often faced with existing as well as potential new clients coming into their office, seeking advice because they have taken actions within their previous tax and or information filings that could potentially lead to prosecution for a tax crime. </a:t>
            </a:r>
          </a:p>
          <a:p>
            <a:endParaRPr lang="en-US" sz="1800" dirty="0"/>
          </a:p>
          <a:p>
            <a:r>
              <a:rPr lang="en-US" sz="1800" dirty="0"/>
              <a:t>On rare occasions an existing client may come into the CPA’s office and state that they may already be under criminal investigation by the IRS or by another state or federal taxing authority. </a:t>
            </a:r>
          </a:p>
          <a:p>
            <a:endParaRPr lang="en-US" sz="1800" dirty="0"/>
          </a:p>
          <a:p>
            <a:r>
              <a:rPr lang="en-US" sz="1800" dirty="0"/>
              <a:t>Unfortunately for CPA’s, the CPA that prepared the tax returns at issue for such clients are usually the first person the client will contact in the face of a possible criminal investigation or where their past cheating starts to keep them up at night. </a:t>
            </a:r>
          </a:p>
          <a:p>
            <a:endParaRPr lang="en-US" sz="1800" dirty="0"/>
          </a:p>
        </p:txBody>
      </p:sp>
      <p:sp>
        <p:nvSpPr>
          <p:cNvPr id="5" name="Slide Number Placeholder 4">
            <a:extLst>
              <a:ext uri="{FF2B5EF4-FFF2-40B4-BE49-F238E27FC236}">
                <a16:creationId xmlns:a16="http://schemas.microsoft.com/office/drawing/2014/main" id="{BE6D585E-4710-4F5C-AF5D-34891F962FD8}"/>
              </a:ext>
            </a:extLst>
          </p:cNvPr>
          <p:cNvSpPr>
            <a:spLocks noGrp="1"/>
          </p:cNvSpPr>
          <p:nvPr>
            <p:ph type="sldNum" sz="quarter" idx="12"/>
          </p:nvPr>
        </p:nvSpPr>
        <p:spPr/>
        <p:txBody>
          <a:bodyPr/>
          <a:lstStyle/>
          <a:p>
            <a:fld id="{FAF29816-22B8-4F5D-8506-44C1E6101C56}" type="slidenum">
              <a:rPr lang="en-US" smtClean="0"/>
              <a:t>67</a:t>
            </a:fld>
            <a:endParaRPr lang="en-US"/>
          </a:p>
        </p:txBody>
      </p:sp>
    </p:spTree>
    <p:extLst>
      <p:ext uri="{BB962C8B-B14F-4D97-AF65-F5344CB8AC3E}">
        <p14:creationId xmlns:p14="http://schemas.microsoft.com/office/powerpoint/2010/main" val="7437113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390" y="76200"/>
            <a:ext cx="7928610" cy="1676400"/>
          </a:xfrm>
        </p:spPr>
        <p:txBody>
          <a:bodyPr/>
          <a:lstStyle/>
          <a:p>
            <a:r>
              <a:rPr lang="en-US" sz="3200" dirty="0"/>
              <a:t>Ethical requirements for CPA’s in the face of possible criminal tax issues raised by a current or potential client. </a:t>
            </a:r>
          </a:p>
        </p:txBody>
      </p:sp>
      <p:sp>
        <p:nvSpPr>
          <p:cNvPr id="3" name="Content Placeholder 2"/>
          <p:cNvSpPr>
            <a:spLocks noGrp="1"/>
          </p:cNvSpPr>
          <p:nvPr>
            <p:ph idx="1"/>
          </p:nvPr>
        </p:nvSpPr>
        <p:spPr>
          <a:xfrm>
            <a:off x="453390" y="1905000"/>
            <a:ext cx="7620000" cy="4343400"/>
          </a:xfrm>
        </p:spPr>
        <p:txBody>
          <a:bodyPr>
            <a:normAutofit fontScale="92500" lnSpcReduction="20000"/>
          </a:bodyPr>
          <a:lstStyle/>
          <a:p>
            <a:endParaRPr lang="en-US" dirty="0"/>
          </a:p>
          <a:p>
            <a:r>
              <a:rPr lang="en-US" dirty="0"/>
              <a:t>The CPA must know in advance what the correct legal and ethical considerations he or she should consider in order to protect his or her client from criminal prosecution where his or her client is being investigated or merely faces the potential to be investigated. </a:t>
            </a:r>
          </a:p>
          <a:p>
            <a:endParaRPr lang="en-US" dirty="0"/>
          </a:p>
          <a:p>
            <a:r>
              <a:rPr lang="en-US" dirty="0"/>
              <a:t>The CPA must know what to do to protect his or her self from their own ethical and criminal misconduct exposure. </a:t>
            </a:r>
          </a:p>
          <a:p>
            <a:endParaRPr lang="en-US" dirty="0"/>
          </a:p>
          <a:p>
            <a:r>
              <a:rPr lang="en-US" dirty="0"/>
              <a:t>A CPA’s license is often the most valuable asset he or she possesses. </a:t>
            </a:r>
          </a:p>
          <a:p>
            <a:endParaRPr lang="en-US" dirty="0"/>
          </a:p>
          <a:p>
            <a:r>
              <a:rPr lang="en-US" dirty="0"/>
              <a:t>Once the CPA recognizes the emergence of a possible criminal issue in a client’s fact pattern, he or she should halt the client interview immediately and refer the client to an experienced criminal tax attorney. </a:t>
            </a:r>
          </a:p>
          <a:p>
            <a:endParaRPr lang="en-US" dirty="0"/>
          </a:p>
        </p:txBody>
      </p:sp>
      <p:sp>
        <p:nvSpPr>
          <p:cNvPr id="5" name="Slide Number Placeholder 4">
            <a:extLst>
              <a:ext uri="{FF2B5EF4-FFF2-40B4-BE49-F238E27FC236}">
                <a16:creationId xmlns:a16="http://schemas.microsoft.com/office/drawing/2014/main" id="{06230B22-7432-446A-B4AA-29E0051B1704}"/>
              </a:ext>
            </a:extLst>
          </p:cNvPr>
          <p:cNvSpPr>
            <a:spLocks noGrp="1"/>
          </p:cNvSpPr>
          <p:nvPr>
            <p:ph type="sldNum" sz="quarter" idx="12"/>
          </p:nvPr>
        </p:nvSpPr>
        <p:spPr/>
        <p:txBody>
          <a:bodyPr/>
          <a:lstStyle/>
          <a:p>
            <a:fld id="{FAF29816-22B8-4F5D-8506-44C1E6101C56}" type="slidenum">
              <a:rPr lang="en-US" smtClean="0"/>
              <a:t>68</a:t>
            </a:fld>
            <a:endParaRPr lang="en-US"/>
          </a:p>
        </p:txBody>
      </p:sp>
    </p:spTree>
    <p:extLst>
      <p:ext uri="{BB962C8B-B14F-4D97-AF65-F5344CB8AC3E}">
        <p14:creationId xmlns:p14="http://schemas.microsoft.com/office/powerpoint/2010/main" val="137925622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390" y="76200"/>
            <a:ext cx="7928610" cy="1676400"/>
          </a:xfrm>
        </p:spPr>
        <p:txBody>
          <a:bodyPr/>
          <a:lstStyle/>
          <a:p>
            <a:r>
              <a:rPr lang="en-US" sz="3200" dirty="0"/>
              <a:t>Ethical requirements for CPA’s in the face of possible criminal tax issues raised by a current or potential client. </a:t>
            </a:r>
          </a:p>
        </p:txBody>
      </p:sp>
      <p:sp>
        <p:nvSpPr>
          <p:cNvPr id="3" name="Content Placeholder 2"/>
          <p:cNvSpPr>
            <a:spLocks noGrp="1"/>
          </p:cNvSpPr>
          <p:nvPr>
            <p:ph idx="1"/>
          </p:nvPr>
        </p:nvSpPr>
        <p:spPr>
          <a:xfrm>
            <a:off x="453390" y="2362200"/>
            <a:ext cx="7928610" cy="3962400"/>
          </a:xfrm>
        </p:spPr>
        <p:txBody>
          <a:bodyPr>
            <a:normAutofit/>
          </a:bodyPr>
          <a:lstStyle/>
          <a:p>
            <a:r>
              <a:rPr lang="en-US" sz="2000" dirty="0"/>
              <a:t>The CPA should resist the urge to fully drill down on the potential criminal tax issue as the CPA can be forced to testify against the client. </a:t>
            </a:r>
          </a:p>
          <a:p>
            <a:endParaRPr lang="en-US" sz="1100" dirty="0"/>
          </a:p>
          <a:p>
            <a:r>
              <a:rPr lang="en-US" sz="2000" dirty="0"/>
              <a:t>The CPA often is the most damaging witness the government can muster against the accused taxpayer. </a:t>
            </a:r>
          </a:p>
          <a:p>
            <a:endParaRPr lang="en-US" sz="1100" dirty="0"/>
          </a:p>
          <a:p>
            <a:r>
              <a:rPr lang="en-US" sz="2000" dirty="0"/>
              <a:t>Sometimes the greatest service a CPA can provide to a client is to protect them from themselves by resisting a client’s often desperate pleas for help in this scenario. </a:t>
            </a:r>
          </a:p>
          <a:p>
            <a:endParaRPr lang="en-US" sz="1100" dirty="0"/>
          </a:p>
          <a:p>
            <a:r>
              <a:rPr lang="en-US" sz="2000" dirty="0"/>
              <a:t>Explain to them why you cannot fully discus their issue with them because of the potential for you to be called as a witness against them. </a:t>
            </a:r>
          </a:p>
        </p:txBody>
      </p:sp>
      <p:sp>
        <p:nvSpPr>
          <p:cNvPr id="4" name="Slide Number Placeholder 3">
            <a:extLst>
              <a:ext uri="{FF2B5EF4-FFF2-40B4-BE49-F238E27FC236}">
                <a16:creationId xmlns:a16="http://schemas.microsoft.com/office/drawing/2014/main" id="{76C0F512-6C16-4190-B1C1-99C0AD041909}"/>
              </a:ext>
            </a:extLst>
          </p:cNvPr>
          <p:cNvSpPr>
            <a:spLocks noGrp="1"/>
          </p:cNvSpPr>
          <p:nvPr>
            <p:ph type="sldNum" sz="quarter" idx="12"/>
          </p:nvPr>
        </p:nvSpPr>
        <p:spPr/>
        <p:txBody>
          <a:bodyPr/>
          <a:lstStyle/>
          <a:p>
            <a:fld id="{FAF29816-22B8-4F5D-8506-44C1E6101C56}" type="slidenum">
              <a:rPr lang="en-US" smtClean="0"/>
              <a:t>69</a:t>
            </a:fld>
            <a:endParaRPr lang="en-US"/>
          </a:p>
        </p:txBody>
      </p:sp>
    </p:spTree>
    <p:extLst>
      <p:ext uri="{BB962C8B-B14F-4D97-AF65-F5344CB8AC3E}">
        <p14:creationId xmlns:p14="http://schemas.microsoft.com/office/powerpoint/2010/main" val="455139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A8E96-E98A-45D6-ABA1-9F9021BDC6F4}"/>
              </a:ext>
            </a:extLst>
          </p:cNvPr>
          <p:cNvSpPr>
            <a:spLocks noGrp="1"/>
          </p:cNvSpPr>
          <p:nvPr>
            <p:ph type="title"/>
          </p:nvPr>
        </p:nvSpPr>
        <p:spPr>
          <a:xfrm>
            <a:off x="304800" y="274638"/>
            <a:ext cx="7772400" cy="2163762"/>
          </a:xfrm>
        </p:spPr>
        <p:txBody>
          <a:bodyPr/>
          <a:lstStyle/>
          <a:p>
            <a:r>
              <a:rPr lang="en-US" sz="2800" dirty="0"/>
              <a:t>EVASION OF PAYMENT OF TAX – AFFIRMATIVE ACTS CONSTITUTING AN ATTEMPT</a:t>
            </a:r>
            <a:br>
              <a:rPr lang="en-US" dirty="0"/>
            </a:br>
            <a:endParaRPr lang="en-US" dirty="0"/>
          </a:p>
        </p:txBody>
      </p:sp>
      <p:sp>
        <p:nvSpPr>
          <p:cNvPr id="3" name="Content Placeholder 2">
            <a:extLst>
              <a:ext uri="{FF2B5EF4-FFF2-40B4-BE49-F238E27FC236}">
                <a16:creationId xmlns:a16="http://schemas.microsoft.com/office/drawing/2014/main" id="{BFE0B6DC-2843-4972-B83E-F50BAD9DD89A}"/>
              </a:ext>
            </a:extLst>
          </p:cNvPr>
          <p:cNvSpPr>
            <a:spLocks noGrp="1"/>
          </p:cNvSpPr>
          <p:nvPr>
            <p:ph idx="1"/>
          </p:nvPr>
        </p:nvSpPr>
        <p:spPr/>
        <p:txBody>
          <a:bodyPr>
            <a:normAutofit/>
          </a:bodyPr>
          <a:lstStyle/>
          <a:p>
            <a:pPr marL="114300" indent="0">
              <a:buNone/>
            </a:pPr>
            <a:r>
              <a:rPr lang="en-US" dirty="0"/>
              <a:t>The mere failure to pay assessed taxes, even where intentional, does not constitute the crime of attempted evasion of payment of tax.</a:t>
            </a:r>
          </a:p>
          <a:p>
            <a:pPr marL="114300" indent="0">
              <a:buNone/>
            </a:pPr>
            <a:endParaRPr lang="en-US" dirty="0"/>
          </a:p>
          <a:p>
            <a:pPr marL="114300" indent="0">
              <a:buNone/>
            </a:pPr>
            <a:r>
              <a:rPr lang="en-US" dirty="0"/>
              <a:t>Some </a:t>
            </a:r>
            <a:r>
              <a:rPr lang="en-US" b="1" dirty="0"/>
              <a:t>affirmative criminal act, the likely effect of which would be to mislead or to conceal the existence of income or assets </a:t>
            </a:r>
            <a:r>
              <a:rPr lang="en-US" dirty="0"/>
              <a:t>in an effort to avoid the payment of tax due and owning is required.</a:t>
            </a:r>
          </a:p>
          <a:p>
            <a:pPr marL="114300" indent="0">
              <a:buNone/>
            </a:pPr>
            <a:endParaRPr lang="en-US" dirty="0"/>
          </a:p>
          <a:p>
            <a:pPr marL="114300" indent="0">
              <a:buNone/>
            </a:pPr>
            <a:r>
              <a:rPr lang="en-US" dirty="0"/>
              <a:t>On the other hand, the willful failure to pay tax, in the absence of an affirmative act, can be punished as a misdemeanor.</a:t>
            </a:r>
          </a:p>
          <a:p>
            <a:endParaRPr lang="en-US" dirty="0"/>
          </a:p>
        </p:txBody>
      </p:sp>
      <p:sp>
        <p:nvSpPr>
          <p:cNvPr id="4" name="Slide Number Placeholder 3">
            <a:extLst>
              <a:ext uri="{FF2B5EF4-FFF2-40B4-BE49-F238E27FC236}">
                <a16:creationId xmlns:a16="http://schemas.microsoft.com/office/drawing/2014/main" id="{141B7650-0DB8-426A-AA6E-183951FE88FB}"/>
              </a:ext>
            </a:extLst>
          </p:cNvPr>
          <p:cNvSpPr>
            <a:spLocks noGrp="1"/>
          </p:cNvSpPr>
          <p:nvPr>
            <p:ph type="sldNum" sz="quarter" idx="12"/>
          </p:nvPr>
        </p:nvSpPr>
        <p:spPr/>
        <p:txBody>
          <a:bodyPr/>
          <a:lstStyle/>
          <a:p>
            <a:fld id="{FAF29816-22B8-4F5D-8506-44C1E6101C56}" type="slidenum">
              <a:rPr lang="en-US" smtClean="0"/>
              <a:t>7</a:t>
            </a:fld>
            <a:endParaRPr lang="en-US"/>
          </a:p>
        </p:txBody>
      </p:sp>
    </p:spTree>
    <p:extLst>
      <p:ext uri="{BB962C8B-B14F-4D97-AF65-F5344CB8AC3E}">
        <p14:creationId xmlns:p14="http://schemas.microsoft.com/office/powerpoint/2010/main" val="242275050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390" y="76200"/>
            <a:ext cx="7928610" cy="1676400"/>
          </a:xfrm>
        </p:spPr>
        <p:txBody>
          <a:bodyPr/>
          <a:lstStyle/>
          <a:p>
            <a:r>
              <a:rPr lang="en-US" sz="3200" dirty="0"/>
              <a:t>Ethical requirements for CPA’s in the face of possible criminal tax issues raised by a current or potential client. </a:t>
            </a:r>
          </a:p>
        </p:txBody>
      </p:sp>
      <p:sp>
        <p:nvSpPr>
          <p:cNvPr id="3" name="Content Placeholder 2"/>
          <p:cNvSpPr>
            <a:spLocks noGrp="1"/>
          </p:cNvSpPr>
          <p:nvPr>
            <p:ph idx="1"/>
          </p:nvPr>
        </p:nvSpPr>
        <p:spPr>
          <a:xfrm>
            <a:off x="453390" y="1981200"/>
            <a:ext cx="7928610" cy="4724400"/>
          </a:xfrm>
        </p:spPr>
        <p:txBody>
          <a:bodyPr>
            <a:normAutofit fontScale="92500" lnSpcReduction="20000"/>
          </a:bodyPr>
          <a:lstStyle/>
          <a:p>
            <a:r>
              <a:rPr lang="en-US" sz="2000" dirty="0"/>
              <a:t>If he or she is the preparer of the return or returns under investigation, the CPA has a very real and pronounced conflict of interest with the investigated client. </a:t>
            </a:r>
          </a:p>
          <a:p>
            <a:endParaRPr lang="en-US" sz="1200" dirty="0"/>
          </a:p>
          <a:p>
            <a:r>
              <a:rPr lang="en-US" sz="2000" dirty="0"/>
              <a:t>The CPA has a vested interest in protecting his or her own reputation with the investigating tax authority which places him or her at odds with the needs of his client to protect their own reputation. </a:t>
            </a:r>
          </a:p>
          <a:p>
            <a:endParaRPr lang="en-US" sz="1300" dirty="0"/>
          </a:p>
          <a:p>
            <a:r>
              <a:rPr lang="en-US" sz="2000" dirty="0"/>
              <a:t>Eventually the taxing authority is going to be able to determine it has returns in front of them that do not reflect the correct tax liability. The question then becomes, whose fault is that? The client or the CPA’s? </a:t>
            </a:r>
          </a:p>
          <a:p>
            <a:endParaRPr lang="en-US" sz="1300" dirty="0"/>
          </a:p>
          <a:p>
            <a:r>
              <a:rPr lang="en-US" sz="2000" dirty="0"/>
              <a:t>A he said she said situation is very likely to unfold. This is the reason that CPAs are systematically trained to document the information provided by the taxpayer in the preparation of the return. </a:t>
            </a:r>
          </a:p>
          <a:p>
            <a:endParaRPr lang="en-US" sz="1300" dirty="0"/>
          </a:p>
          <a:p>
            <a:r>
              <a:rPr lang="en-US" sz="2000" dirty="0"/>
              <a:t>The evidentiary waters become even murkier where the CPA compiled, reviewed or audited the accounting that underlies the returns under investigation. </a:t>
            </a:r>
          </a:p>
        </p:txBody>
      </p:sp>
      <p:sp>
        <p:nvSpPr>
          <p:cNvPr id="5" name="Slide Number Placeholder 4">
            <a:extLst>
              <a:ext uri="{FF2B5EF4-FFF2-40B4-BE49-F238E27FC236}">
                <a16:creationId xmlns:a16="http://schemas.microsoft.com/office/drawing/2014/main" id="{F7E9641F-D26E-4678-B5E7-9DC10C50B4BA}"/>
              </a:ext>
            </a:extLst>
          </p:cNvPr>
          <p:cNvSpPr>
            <a:spLocks noGrp="1"/>
          </p:cNvSpPr>
          <p:nvPr>
            <p:ph type="sldNum" sz="quarter" idx="12"/>
          </p:nvPr>
        </p:nvSpPr>
        <p:spPr/>
        <p:txBody>
          <a:bodyPr/>
          <a:lstStyle/>
          <a:p>
            <a:fld id="{FAF29816-22B8-4F5D-8506-44C1E6101C56}" type="slidenum">
              <a:rPr lang="en-US" smtClean="0"/>
              <a:t>70</a:t>
            </a:fld>
            <a:endParaRPr lang="en-US"/>
          </a:p>
        </p:txBody>
      </p:sp>
    </p:spTree>
    <p:extLst>
      <p:ext uri="{BB962C8B-B14F-4D97-AF65-F5344CB8AC3E}">
        <p14:creationId xmlns:p14="http://schemas.microsoft.com/office/powerpoint/2010/main" val="382314195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Common Misunderstanding by the CPA of the Privileges Conferred by IRC Section 7525 </a:t>
            </a:r>
          </a:p>
        </p:txBody>
      </p:sp>
      <p:sp>
        <p:nvSpPr>
          <p:cNvPr id="3" name="Content Placeholder 2"/>
          <p:cNvSpPr>
            <a:spLocks noGrp="1"/>
          </p:cNvSpPr>
          <p:nvPr>
            <p:ph idx="1"/>
          </p:nvPr>
        </p:nvSpPr>
        <p:spPr>
          <a:xfrm>
            <a:off x="430530" y="2133600"/>
            <a:ext cx="7620000" cy="3962400"/>
          </a:xfrm>
        </p:spPr>
        <p:txBody>
          <a:bodyPr>
            <a:normAutofit/>
          </a:bodyPr>
          <a:lstStyle/>
          <a:p>
            <a:r>
              <a:rPr lang="en-US" sz="2000" dirty="0"/>
              <a:t>Practitioners authorized to practice in front of the Internal Revenue Service may claim an attorney-client privilege in non-criminal tax matters under limited circumstances. </a:t>
            </a:r>
          </a:p>
          <a:p>
            <a:endParaRPr lang="en-US" sz="1100" dirty="0"/>
          </a:p>
          <a:p>
            <a:r>
              <a:rPr lang="en-US" sz="2000" dirty="0"/>
              <a:t>Misconceptions surrounding the strength of the protection provided by Section 7525 can present quite a dangerous dilemma for CPAs.</a:t>
            </a:r>
          </a:p>
          <a:p>
            <a:endParaRPr lang="en-US" sz="1100" dirty="0"/>
          </a:p>
          <a:p>
            <a:r>
              <a:rPr lang="en-US" sz="2000" dirty="0"/>
              <a:t> Many CPAs mistakenly believe that their client communications are protected when representing an audited client. </a:t>
            </a:r>
          </a:p>
          <a:p>
            <a:endParaRPr lang="en-US" sz="1100" dirty="0"/>
          </a:p>
          <a:p>
            <a:r>
              <a:rPr lang="en-US" sz="2000" dirty="0"/>
              <a:t>This is partially true where they did not prepare the original returns being audited. </a:t>
            </a:r>
          </a:p>
        </p:txBody>
      </p:sp>
      <p:sp>
        <p:nvSpPr>
          <p:cNvPr id="5" name="Slide Number Placeholder 4">
            <a:extLst>
              <a:ext uri="{FF2B5EF4-FFF2-40B4-BE49-F238E27FC236}">
                <a16:creationId xmlns:a16="http://schemas.microsoft.com/office/drawing/2014/main" id="{811B7648-9695-40AD-BBAA-446F8FC5BAD9}"/>
              </a:ext>
            </a:extLst>
          </p:cNvPr>
          <p:cNvSpPr>
            <a:spLocks noGrp="1"/>
          </p:cNvSpPr>
          <p:nvPr>
            <p:ph type="sldNum" sz="quarter" idx="12"/>
          </p:nvPr>
        </p:nvSpPr>
        <p:spPr/>
        <p:txBody>
          <a:bodyPr/>
          <a:lstStyle/>
          <a:p>
            <a:fld id="{FAF29816-22B8-4F5D-8506-44C1E6101C56}" type="slidenum">
              <a:rPr lang="en-US" smtClean="0"/>
              <a:t>71</a:t>
            </a:fld>
            <a:endParaRPr lang="en-US"/>
          </a:p>
        </p:txBody>
      </p:sp>
    </p:spTree>
    <p:extLst>
      <p:ext uri="{BB962C8B-B14F-4D97-AF65-F5344CB8AC3E}">
        <p14:creationId xmlns:p14="http://schemas.microsoft.com/office/powerpoint/2010/main" val="2607002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Common Misunderstanding by the CPA of the Privileges Conferred by IRC Section 7525 </a:t>
            </a:r>
          </a:p>
        </p:txBody>
      </p:sp>
      <p:sp>
        <p:nvSpPr>
          <p:cNvPr id="3" name="Content Placeholder 2"/>
          <p:cNvSpPr>
            <a:spLocks noGrp="1"/>
          </p:cNvSpPr>
          <p:nvPr>
            <p:ph idx="1"/>
          </p:nvPr>
        </p:nvSpPr>
        <p:spPr>
          <a:xfrm>
            <a:off x="457200" y="2057400"/>
            <a:ext cx="7848600" cy="3962400"/>
          </a:xfrm>
        </p:spPr>
        <p:txBody>
          <a:bodyPr>
            <a:normAutofit/>
          </a:bodyPr>
          <a:lstStyle/>
          <a:p>
            <a:r>
              <a:rPr lang="en-US" sz="2000" dirty="0"/>
              <a:t>The dilemma occurs once that examination turns criminal where the CPA can find themselves compelled to divulge all the client’s previously discussed secrets to the IRS under the IRS’s subpoena power. </a:t>
            </a:r>
          </a:p>
          <a:p>
            <a:endParaRPr lang="en-US" sz="1100" dirty="0"/>
          </a:p>
          <a:p>
            <a:r>
              <a:rPr lang="en-US" sz="2000" dirty="0"/>
              <a:t>Communications surrounding the preparation of the original return being audited are never privileged (even where the original return was prepared by an attorney) given that a tax return is a public disclosure and thus no expectation of confidentiality surrounded the communications at issue. </a:t>
            </a:r>
          </a:p>
          <a:p>
            <a:endParaRPr lang="en-US" sz="1100" dirty="0"/>
          </a:p>
          <a:p>
            <a:r>
              <a:rPr lang="en-US" sz="2000" dirty="0"/>
              <a:t>Statements made in a civil examination may be admitted as evidence in a subsequent criminal prosecution </a:t>
            </a:r>
          </a:p>
        </p:txBody>
      </p:sp>
      <p:sp>
        <p:nvSpPr>
          <p:cNvPr id="5" name="Slide Number Placeholder 4">
            <a:extLst>
              <a:ext uri="{FF2B5EF4-FFF2-40B4-BE49-F238E27FC236}">
                <a16:creationId xmlns:a16="http://schemas.microsoft.com/office/drawing/2014/main" id="{1189831E-2A50-4DFC-B992-2A0FB56899C2}"/>
              </a:ext>
            </a:extLst>
          </p:cNvPr>
          <p:cNvSpPr>
            <a:spLocks noGrp="1"/>
          </p:cNvSpPr>
          <p:nvPr>
            <p:ph type="sldNum" sz="quarter" idx="12"/>
          </p:nvPr>
        </p:nvSpPr>
        <p:spPr/>
        <p:txBody>
          <a:bodyPr/>
          <a:lstStyle/>
          <a:p>
            <a:fld id="{FAF29816-22B8-4F5D-8506-44C1E6101C56}" type="slidenum">
              <a:rPr lang="en-US" smtClean="0"/>
              <a:t>72</a:t>
            </a:fld>
            <a:endParaRPr lang="en-US"/>
          </a:p>
        </p:txBody>
      </p:sp>
    </p:spTree>
    <p:extLst>
      <p:ext uri="{BB962C8B-B14F-4D97-AF65-F5344CB8AC3E}">
        <p14:creationId xmlns:p14="http://schemas.microsoft.com/office/powerpoint/2010/main" val="415081465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077200" cy="1265238"/>
          </a:xfrm>
        </p:spPr>
        <p:txBody>
          <a:bodyPr/>
          <a:lstStyle/>
          <a:p>
            <a:r>
              <a:rPr lang="en-US" sz="3200" dirty="0"/>
              <a:t>Protection Afforded to a Client Where the CPA Works for an Attorney under a </a:t>
            </a:r>
            <a:r>
              <a:rPr lang="en-US" sz="3200" dirty="0" err="1"/>
              <a:t>Kovel</a:t>
            </a:r>
            <a:r>
              <a:rPr lang="en-US" sz="3200" dirty="0"/>
              <a:t> Agreement </a:t>
            </a:r>
          </a:p>
        </p:txBody>
      </p:sp>
      <p:sp>
        <p:nvSpPr>
          <p:cNvPr id="3" name="Content Placeholder 2"/>
          <p:cNvSpPr>
            <a:spLocks noGrp="1"/>
          </p:cNvSpPr>
          <p:nvPr>
            <p:ph idx="1"/>
          </p:nvPr>
        </p:nvSpPr>
        <p:spPr>
          <a:xfrm>
            <a:off x="457200" y="1600200"/>
            <a:ext cx="7620000" cy="5029200"/>
          </a:xfrm>
        </p:spPr>
        <p:txBody>
          <a:bodyPr>
            <a:normAutofit/>
          </a:bodyPr>
          <a:lstStyle/>
          <a:p>
            <a:r>
              <a:rPr lang="en-US" sz="1800" dirty="0"/>
              <a:t>In order to protect the client’s constitutional rights where a possible criminal tax violation is identified by the CPA, the client should be referred to a criminal tax attorney at the earliest possible signs of a potential criminal tax violation with as little said between the CPA and the client as possible. </a:t>
            </a:r>
          </a:p>
          <a:p>
            <a:endParaRPr lang="en-US" sz="1000" dirty="0"/>
          </a:p>
          <a:p>
            <a:r>
              <a:rPr lang="en-US" sz="1800" dirty="0"/>
              <a:t>Where the Attorney deems it advantageous for his or her client, the Attorney may engage the referring CPA under a </a:t>
            </a:r>
            <a:r>
              <a:rPr lang="en-US" sz="1800" dirty="0" err="1"/>
              <a:t>Kovel</a:t>
            </a:r>
            <a:r>
              <a:rPr lang="en-US" sz="1800" dirty="0"/>
              <a:t> Agreement to help him or her represent the client in the criminal tax matter. </a:t>
            </a:r>
          </a:p>
          <a:p>
            <a:endParaRPr lang="en-US" sz="1000" dirty="0"/>
          </a:p>
          <a:p>
            <a:r>
              <a:rPr lang="en-US" sz="1800" dirty="0"/>
              <a:t>The </a:t>
            </a:r>
            <a:r>
              <a:rPr lang="en-US" sz="1800" dirty="0" err="1"/>
              <a:t>Kovel</a:t>
            </a:r>
            <a:r>
              <a:rPr lang="en-US" sz="1800" dirty="0"/>
              <a:t> arrangement generally assures that communications between the CPA and the client fall under the attorney client privilege and the work papers prepared by the CPA generally fall under the Attorney’s work product privilege by making the CPA and his or her staff an extension of the Attorney’s firm as to the common clients representation. </a:t>
            </a:r>
          </a:p>
          <a:p>
            <a:endParaRPr lang="en-US" sz="1000" dirty="0"/>
          </a:p>
          <a:p>
            <a:r>
              <a:rPr lang="en-US" sz="1800" dirty="0"/>
              <a:t>It is important to note that the Attorney’s duty of loyalty is to the client and not to the referring CPA. </a:t>
            </a:r>
          </a:p>
        </p:txBody>
      </p:sp>
      <p:sp>
        <p:nvSpPr>
          <p:cNvPr id="5" name="Slide Number Placeholder 4">
            <a:extLst>
              <a:ext uri="{FF2B5EF4-FFF2-40B4-BE49-F238E27FC236}">
                <a16:creationId xmlns:a16="http://schemas.microsoft.com/office/drawing/2014/main" id="{E7BF91C5-D1FF-4929-8D39-F8BAF6E726BD}"/>
              </a:ext>
            </a:extLst>
          </p:cNvPr>
          <p:cNvSpPr>
            <a:spLocks noGrp="1"/>
          </p:cNvSpPr>
          <p:nvPr>
            <p:ph type="sldNum" sz="quarter" idx="12"/>
          </p:nvPr>
        </p:nvSpPr>
        <p:spPr/>
        <p:txBody>
          <a:bodyPr/>
          <a:lstStyle/>
          <a:p>
            <a:fld id="{FAF29816-22B8-4F5D-8506-44C1E6101C56}" type="slidenum">
              <a:rPr lang="en-US" smtClean="0"/>
              <a:t>73</a:t>
            </a:fld>
            <a:endParaRPr lang="en-US"/>
          </a:p>
        </p:txBody>
      </p:sp>
    </p:spTree>
    <p:extLst>
      <p:ext uri="{BB962C8B-B14F-4D97-AF65-F5344CB8AC3E}">
        <p14:creationId xmlns:p14="http://schemas.microsoft.com/office/powerpoint/2010/main" val="245557400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Ethical Requirements under the AICPA Statement on Standards for Tax Services </a:t>
            </a:r>
          </a:p>
        </p:txBody>
      </p:sp>
      <p:sp>
        <p:nvSpPr>
          <p:cNvPr id="3" name="Content Placeholder 2"/>
          <p:cNvSpPr>
            <a:spLocks noGrp="1"/>
          </p:cNvSpPr>
          <p:nvPr>
            <p:ph idx="1"/>
          </p:nvPr>
        </p:nvSpPr>
        <p:spPr>
          <a:xfrm>
            <a:off x="457200" y="1752600"/>
            <a:ext cx="7620000" cy="4572000"/>
          </a:xfrm>
        </p:spPr>
        <p:txBody>
          <a:bodyPr>
            <a:normAutofit fontScale="77500" lnSpcReduction="20000"/>
          </a:bodyPr>
          <a:lstStyle/>
          <a:p>
            <a:r>
              <a:rPr lang="en-US" dirty="0"/>
              <a:t>The AICPA Statement on Standard for Tax Services also gives insight into the CPA’s responsibilities when taking on new clients. (SSTS) no. 6, Knowledge of Error.</a:t>
            </a:r>
          </a:p>
          <a:p>
            <a:endParaRPr lang="en-US" sz="1200" dirty="0"/>
          </a:p>
          <a:p>
            <a:r>
              <a:rPr lang="en-US" dirty="0"/>
              <a:t>When the CPA has a reason to believe that a taxpayer may be charged with any type of fraud or criminal violation, the client should be advised to consult with a tax attorney before speaking to the CPA in regard to the matter at hand. </a:t>
            </a:r>
          </a:p>
          <a:p>
            <a:endParaRPr lang="en-US" sz="1200" dirty="0"/>
          </a:p>
          <a:p>
            <a:r>
              <a:rPr lang="en-US" dirty="0"/>
              <a:t>The CPA should also consider whether he is still able to represent the client in any role, or whether he should withdraw entirely from the relationship with the client. </a:t>
            </a:r>
          </a:p>
          <a:p>
            <a:endParaRPr lang="en-US" sz="1300" dirty="0"/>
          </a:p>
          <a:p>
            <a:r>
              <a:rPr lang="en-US" dirty="0"/>
              <a:t>The CPA should be aware of the fact that he or she could be subject to an investigative summons or grand jury subpoena as to any communication between him or herself and a client in a criminal context.</a:t>
            </a:r>
          </a:p>
          <a:p>
            <a:endParaRPr lang="en-US" sz="1300" dirty="0"/>
          </a:p>
          <a:p>
            <a:r>
              <a:rPr lang="en-US" dirty="0"/>
              <a:t>When the CPA is faced with a situation where a client has unfiled tax returns in years where they earned reportable amounts of income or where the CPA has identified intentional client errors on previously filed tax returns, the CPA should urged the client to speak with a tax attorney before proceeding with providing additional services. </a:t>
            </a:r>
          </a:p>
        </p:txBody>
      </p:sp>
      <p:sp>
        <p:nvSpPr>
          <p:cNvPr id="5" name="Slide Number Placeholder 4">
            <a:extLst>
              <a:ext uri="{FF2B5EF4-FFF2-40B4-BE49-F238E27FC236}">
                <a16:creationId xmlns:a16="http://schemas.microsoft.com/office/drawing/2014/main" id="{E80B6CA1-3633-4FAA-A77F-20586BA5A46C}"/>
              </a:ext>
            </a:extLst>
          </p:cNvPr>
          <p:cNvSpPr>
            <a:spLocks noGrp="1"/>
          </p:cNvSpPr>
          <p:nvPr>
            <p:ph type="sldNum" sz="quarter" idx="12"/>
          </p:nvPr>
        </p:nvSpPr>
        <p:spPr/>
        <p:txBody>
          <a:bodyPr/>
          <a:lstStyle/>
          <a:p>
            <a:fld id="{FAF29816-22B8-4F5D-8506-44C1E6101C56}" type="slidenum">
              <a:rPr lang="en-US" smtClean="0"/>
              <a:t>74</a:t>
            </a:fld>
            <a:endParaRPr lang="en-US"/>
          </a:p>
        </p:txBody>
      </p:sp>
    </p:spTree>
    <p:extLst>
      <p:ext uri="{BB962C8B-B14F-4D97-AF65-F5344CB8AC3E}">
        <p14:creationId xmlns:p14="http://schemas.microsoft.com/office/powerpoint/2010/main" val="33842466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1143000"/>
          </a:xfrm>
        </p:spPr>
        <p:txBody>
          <a:bodyPr/>
          <a:lstStyle/>
          <a:p>
            <a:r>
              <a:rPr lang="en-US" sz="3200" dirty="0"/>
              <a:t>Teaming up With a Tax Attorney to Solve a Current or Potential Client’s Criminal Tax Issues </a:t>
            </a:r>
          </a:p>
        </p:txBody>
      </p:sp>
      <p:sp>
        <p:nvSpPr>
          <p:cNvPr id="3" name="Content Placeholder 2"/>
          <p:cNvSpPr>
            <a:spLocks noGrp="1"/>
          </p:cNvSpPr>
          <p:nvPr>
            <p:ph idx="1"/>
          </p:nvPr>
        </p:nvSpPr>
        <p:spPr>
          <a:xfrm>
            <a:off x="457200" y="1981200"/>
            <a:ext cx="7620000" cy="4191000"/>
          </a:xfrm>
        </p:spPr>
        <p:txBody>
          <a:bodyPr>
            <a:normAutofit/>
          </a:bodyPr>
          <a:lstStyle/>
          <a:p>
            <a:r>
              <a:rPr lang="en-US" sz="1800" dirty="0"/>
              <a:t>The CPA can play a major invaluable role in helping a client avoid criminal conviction by entering into a </a:t>
            </a:r>
            <a:r>
              <a:rPr lang="en-US" sz="1800" dirty="0" err="1"/>
              <a:t>Kovel</a:t>
            </a:r>
            <a:r>
              <a:rPr lang="en-US" sz="1800" dirty="0"/>
              <a:t> Agreement with a Tax Attorney in appropriate circumstances. </a:t>
            </a:r>
          </a:p>
          <a:p>
            <a:endParaRPr lang="en-US" sz="900" dirty="0"/>
          </a:p>
          <a:p>
            <a:r>
              <a:rPr lang="en-US" sz="1800" dirty="0"/>
              <a:t>The 2nd Circuit case US v. </a:t>
            </a:r>
            <a:r>
              <a:rPr lang="en-US" sz="1800" dirty="0" err="1"/>
              <a:t>Kovel</a:t>
            </a:r>
            <a:r>
              <a:rPr lang="en-US" sz="1800" dirty="0"/>
              <a:t> established that a CPAs communication with a client and work product can fall under the attorney-client and work product privileges where the attorney, hires the CPA, rather than the CPA being hired directly by the client. </a:t>
            </a:r>
          </a:p>
          <a:p>
            <a:endParaRPr lang="en-US" sz="900" dirty="0"/>
          </a:p>
          <a:p>
            <a:r>
              <a:rPr lang="en-US" sz="1800" dirty="0"/>
              <a:t>A </a:t>
            </a:r>
            <a:r>
              <a:rPr lang="en-US" sz="1800" dirty="0" err="1"/>
              <a:t>Kovel</a:t>
            </a:r>
            <a:r>
              <a:rPr lang="en-US" sz="1800" dirty="0"/>
              <a:t> agreement will generally protect communications and work papers not used in the production of the tax or information returns at issue before a court of law from discovery though IRS summons enforcement or at trial, since the communications and work papers fall under the attorney client privilege and work product doctrine. </a:t>
            </a:r>
          </a:p>
        </p:txBody>
      </p:sp>
      <p:sp>
        <p:nvSpPr>
          <p:cNvPr id="5" name="Slide Number Placeholder 4">
            <a:extLst>
              <a:ext uri="{FF2B5EF4-FFF2-40B4-BE49-F238E27FC236}">
                <a16:creationId xmlns:a16="http://schemas.microsoft.com/office/drawing/2014/main" id="{3C450EC1-53C5-4A3C-9194-EB3A2890C856}"/>
              </a:ext>
            </a:extLst>
          </p:cNvPr>
          <p:cNvSpPr>
            <a:spLocks noGrp="1"/>
          </p:cNvSpPr>
          <p:nvPr>
            <p:ph type="sldNum" sz="quarter" idx="12"/>
          </p:nvPr>
        </p:nvSpPr>
        <p:spPr/>
        <p:txBody>
          <a:bodyPr/>
          <a:lstStyle/>
          <a:p>
            <a:fld id="{FAF29816-22B8-4F5D-8506-44C1E6101C56}" type="slidenum">
              <a:rPr lang="en-US" smtClean="0"/>
              <a:t>75</a:t>
            </a:fld>
            <a:endParaRPr lang="en-US"/>
          </a:p>
        </p:txBody>
      </p:sp>
    </p:spTree>
    <p:extLst>
      <p:ext uri="{BB962C8B-B14F-4D97-AF65-F5344CB8AC3E}">
        <p14:creationId xmlns:p14="http://schemas.microsoft.com/office/powerpoint/2010/main" val="287079322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Criminal Tax reference tools for CPA’s</a:t>
            </a:r>
          </a:p>
        </p:txBody>
      </p:sp>
      <p:sp>
        <p:nvSpPr>
          <p:cNvPr id="3" name="Content Placeholder 2"/>
          <p:cNvSpPr>
            <a:spLocks noGrp="1"/>
          </p:cNvSpPr>
          <p:nvPr>
            <p:ph idx="1"/>
          </p:nvPr>
        </p:nvSpPr>
        <p:spPr>
          <a:xfrm>
            <a:off x="457200" y="1417637"/>
            <a:ext cx="7620000" cy="5132585"/>
          </a:xfrm>
        </p:spPr>
        <p:txBody>
          <a:bodyPr>
            <a:normAutofit fontScale="40000" lnSpcReduction="20000"/>
          </a:bodyPr>
          <a:lstStyle/>
          <a:p>
            <a:r>
              <a:rPr lang="en-US" sz="3400" dirty="0"/>
              <a:t>The following are just a number of good reference tools for further reading on criminal tax issues: </a:t>
            </a:r>
          </a:p>
          <a:p>
            <a:endParaRPr lang="en-US" dirty="0"/>
          </a:p>
          <a:p>
            <a:pPr lvl="1"/>
            <a:r>
              <a:rPr lang="en-US" sz="3500" dirty="0"/>
              <a:t> Criminal Tax Fraud by George Crowley </a:t>
            </a:r>
          </a:p>
          <a:p>
            <a:endParaRPr lang="en-US" sz="4000" dirty="0"/>
          </a:p>
          <a:p>
            <a:pPr lvl="1"/>
            <a:r>
              <a:rPr lang="en-US" sz="3500" dirty="0"/>
              <a:t>BNA portfolio on Tax Crimes by </a:t>
            </a:r>
            <a:r>
              <a:rPr lang="en-US" sz="3500" dirty="0" err="1"/>
              <a:t>Hochman</a:t>
            </a:r>
            <a:r>
              <a:rPr lang="en-US" sz="3500" dirty="0"/>
              <a:t>, Perez, Rettig and Toscher. </a:t>
            </a:r>
          </a:p>
          <a:p>
            <a:endParaRPr lang="en-US" sz="4000" dirty="0"/>
          </a:p>
          <a:p>
            <a:pPr lvl="1"/>
            <a:r>
              <a:rPr lang="en-US" sz="3500" dirty="0"/>
              <a:t>BNA Treatise on Criminal Tax, Money Laundering and Bank Secrecy Act Litigation by Peter Hardy. </a:t>
            </a:r>
          </a:p>
          <a:p>
            <a:pPr lvl="1"/>
            <a:endParaRPr lang="en-US" sz="3500" dirty="0"/>
          </a:p>
          <a:p>
            <a:pPr lvl="1"/>
            <a:r>
              <a:rPr lang="en-US" sz="3500" dirty="0"/>
              <a:t>Tax Fraud &amp; Evasion: Money Laundering, Asset Forfeiture, Sentencing by Harris, Feld, </a:t>
            </a:r>
            <a:r>
              <a:rPr lang="en-US" sz="3500" dirty="0" err="1"/>
              <a:t>Comisky</a:t>
            </a:r>
            <a:r>
              <a:rPr lang="en-US" sz="3500" dirty="0"/>
              <a:t>. </a:t>
            </a:r>
          </a:p>
          <a:p>
            <a:endParaRPr lang="en-US" sz="4000" dirty="0"/>
          </a:p>
          <a:p>
            <a:pPr lvl="1"/>
            <a:r>
              <a:rPr lang="en-US" sz="3500" dirty="0"/>
              <a:t>IRS Criminal Tax Bulletin, published Semi-Annually by Office of Chief Counsel Criminal Tax Division. </a:t>
            </a:r>
          </a:p>
          <a:p>
            <a:endParaRPr lang="en-US" sz="4000" dirty="0"/>
          </a:p>
          <a:p>
            <a:pPr lvl="1"/>
            <a:r>
              <a:rPr lang="en-US" sz="3500" dirty="0"/>
              <a:t>Client Criminal Matters and the CPA: AICPA Practice Guide by JAMES H. SCHLESSER, CPA </a:t>
            </a:r>
          </a:p>
          <a:p>
            <a:endParaRPr lang="en-US" sz="4000" dirty="0"/>
          </a:p>
          <a:p>
            <a:pPr lvl="1"/>
            <a:r>
              <a:rPr lang="en-US" sz="3500" dirty="0"/>
              <a:t>Strategies for Criminal Tax Cases: Leading Lawyers on Navigating Tax Law, Understanding Disclosure Guidelines, and Responding to Government Investigations, by Brian </a:t>
            </a:r>
            <a:r>
              <a:rPr lang="en-US" sz="3500" dirty="0" err="1"/>
              <a:t>Andreoli</a:t>
            </a:r>
            <a:r>
              <a:rPr lang="en-US" sz="3500" dirty="0"/>
              <a:t> and Caroline </a:t>
            </a:r>
            <a:r>
              <a:rPr lang="en-US" sz="3500" dirty="0" err="1"/>
              <a:t>Ciraolo</a:t>
            </a:r>
            <a:r>
              <a:rPr lang="en-US" sz="3500" dirty="0"/>
              <a:t> </a:t>
            </a:r>
          </a:p>
          <a:p>
            <a:endParaRPr lang="en-US" sz="4000" dirty="0"/>
          </a:p>
          <a:p>
            <a:pPr lvl="1"/>
            <a:r>
              <a:rPr lang="en-US" sz="3500" dirty="0"/>
              <a:t>Tax Crimes by John Townsend, Larry </a:t>
            </a:r>
            <a:r>
              <a:rPr lang="en-US" sz="3500" dirty="0" err="1"/>
              <a:t>Capagna</a:t>
            </a:r>
            <a:r>
              <a:rPr lang="en-US" sz="3500" dirty="0"/>
              <a:t> et al. </a:t>
            </a:r>
          </a:p>
          <a:p>
            <a:endParaRPr lang="en-US" sz="4000" dirty="0"/>
          </a:p>
          <a:p>
            <a:pPr lvl="1"/>
            <a:r>
              <a:rPr lang="en-US" sz="3500" dirty="0"/>
              <a:t>Representation in Criminal Tax Matters, a practical guide by Cary Martinez </a:t>
            </a:r>
          </a:p>
          <a:p>
            <a:endParaRPr lang="en-US" sz="2500" dirty="0"/>
          </a:p>
          <a:p>
            <a:endParaRPr lang="en-US" dirty="0"/>
          </a:p>
        </p:txBody>
      </p:sp>
      <p:sp>
        <p:nvSpPr>
          <p:cNvPr id="5" name="Slide Number Placeholder 4">
            <a:extLst>
              <a:ext uri="{FF2B5EF4-FFF2-40B4-BE49-F238E27FC236}">
                <a16:creationId xmlns:a16="http://schemas.microsoft.com/office/drawing/2014/main" id="{5FDFAE1A-3DC8-4EDC-B995-AB70F738B929}"/>
              </a:ext>
            </a:extLst>
          </p:cNvPr>
          <p:cNvSpPr>
            <a:spLocks noGrp="1"/>
          </p:cNvSpPr>
          <p:nvPr>
            <p:ph type="sldNum" sz="quarter" idx="12"/>
          </p:nvPr>
        </p:nvSpPr>
        <p:spPr/>
        <p:txBody>
          <a:bodyPr/>
          <a:lstStyle/>
          <a:p>
            <a:fld id="{FAF29816-22B8-4F5D-8506-44C1E6101C56}" type="slidenum">
              <a:rPr lang="en-US" smtClean="0"/>
              <a:t>76</a:t>
            </a:fld>
            <a:endParaRPr lang="en-US"/>
          </a:p>
        </p:txBody>
      </p:sp>
    </p:spTree>
    <p:extLst>
      <p:ext uri="{BB962C8B-B14F-4D97-AF65-F5344CB8AC3E}">
        <p14:creationId xmlns:p14="http://schemas.microsoft.com/office/powerpoint/2010/main" val="30530327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California Tax Crimes and Tax Enforcement. </a:t>
            </a:r>
          </a:p>
        </p:txBody>
      </p:sp>
      <p:sp>
        <p:nvSpPr>
          <p:cNvPr id="3" name="Content Placeholder 2"/>
          <p:cNvSpPr>
            <a:spLocks noGrp="1"/>
          </p:cNvSpPr>
          <p:nvPr>
            <p:ph idx="1"/>
          </p:nvPr>
        </p:nvSpPr>
        <p:spPr/>
        <p:txBody>
          <a:bodyPr>
            <a:normAutofit fontScale="92500" lnSpcReduction="20000"/>
          </a:bodyPr>
          <a:lstStyle/>
          <a:p>
            <a:r>
              <a:rPr lang="en-US" dirty="0"/>
              <a:t>California has very similar statutes regarding tax crimes as the Federal Government. In addition, in California there are some statutes which also makes it a misdemeanor for failure to file or pay, or file a false or fraudulent return, even without a showing of intent or willfulness. Thus California has a strict liability statute where a defendant can be convicted for failure to file, regardless of his intent. </a:t>
            </a:r>
          </a:p>
          <a:p>
            <a:endParaRPr lang="en-US" sz="1200" dirty="0"/>
          </a:p>
          <a:p>
            <a:r>
              <a:rPr lang="en-US" dirty="0"/>
              <a:t>The Franchise Tax Board has in recent years stepped up their criminal investigation section. The criminal investigation section states their mission as being to: </a:t>
            </a:r>
          </a:p>
          <a:p>
            <a:pPr lvl="1"/>
            <a:r>
              <a:rPr lang="en-US" dirty="0"/>
              <a:t>Identify, investigate, and effect prosecution of tax evasion, fraud, and employee misconduct. </a:t>
            </a:r>
          </a:p>
          <a:p>
            <a:pPr lvl="1"/>
            <a:r>
              <a:rPr lang="en-US" dirty="0"/>
              <a:t>Encourage compliance with the California income tax laws. </a:t>
            </a:r>
          </a:p>
          <a:p>
            <a:pPr lvl="1"/>
            <a:r>
              <a:rPr lang="en-US" dirty="0"/>
              <a:t>Maintain the public's trust through publicity. </a:t>
            </a:r>
          </a:p>
          <a:p>
            <a:endParaRPr lang="en-US" sz="1100" dirty="0"/>
          </a:p>
          <a:p>
            <a:r>
              <a:rPr lang="en-US" dirty="0"/>
              <a:t>The FTB currently has 42 special agents working in the criminal investigation division. </a:t>
            </a:r>
          </a:p>
        </p:txBody>
      </p:sp>
      <p:sp>
        <p:nvSpPr>
          <p:cNvPr id="5" name="Slide Number Placeholder 4">
            <a:extLst>
              <a:ext uri="{FF2B5EF4-FFF2-40B4-BE49-F238E27FC236}">
                <a16:creationId xmlns:a16="http://schemas.microsoft.com/office/drawing/2014/main" id="{1DBB7E49-3E23-4CDB-9E16-89785BB3D20F}"/>
              </a:ext>
            </a:extLst>
          </p:cNvPr>
          <p:cNvSpPr>
            <a:spLocks noGrp="1"/>
          </p:cNvSpPr>
          <p:nvPr>
            <p:ph type="sldNum" sz="quarter" idx="12"/>
          </p:nvPr>
        </p:nvSpPr>
        <p:spPr/>
        <p:txBody>
          <a:bodyPr/>
          <a:lstStyle/>
          <a:p>
            <a:fld id="{FAF29816-22B8-4F5D-8506-44C1E6101C56}" type="slidenum">
              <a:rPr lang="en-US" smtClean="0"/>
              <a:t>77</a:t>
            </a:fld>
            <a:endParaRPr lang="en-US"/>
          </a:p>
        </p:txBody>
      </p:sp>
    </p:spTree>
    <p:extLst>
      <p:ext uri="{BB962C8B-B14F-4D97-AF65-F5344CB8AC3E}">
        <p14:creationId xmlns:p14="http://schemas.microsoft.com/office/powerpoint/2010/main" val="176491969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Overview of authority on point with this issue – Do I have to produce my client? </a:t>
            </a:r>
          </a:p>
        </p:txBody>
      </p:sp>
      <p:sp>
        <p:nvSpPr>
          <p:cNvPr id="3" name="Content Placeholder 2"/>
          <p:cNvSpPr>
            <a:spLocks noGrp="1"/>
          </p:cNvSpPr>
          <p:nvPr>
            <p:ph idx="1"/>
          </p:nvPr>
        </p:nvSpPr>
        <p:spPr>
          <a:xfrm>
            <a:off x="457200" y="1524000"/>
            <a:ext cx="7620000" cy="5257800"/>
          </a:xfrm>
        </p:spPr>
        <p:txBody>
          <a:bodyPr>
            <a:normAutofit fontScale="92500" lnSpcReduction="10000"/>
          </a:bodyPr>
          <a:lstStyle/>
          <a:p>
            <a:r>
              <a:rPr lang="en-US" dirty="0"/>
              <a:t>The investigative tools of an administrative agent are wide and varied. </a:t>
            </a:r>
          </a:p>
          <a:p>
            <a:pPr lvl="1"/>
            <a:r>
              <a:rPr lang="en-US" dirty="0"/>
              <a:t>These include the use of informants, surveillance, and sometimes sting operations performed by persons in undercover roles.</a:t>
            </a:r>
          </a:p>
          <a:p>
            <a:pPr lvl="1"/>
            <a:endParaRPr lang="en-US" sz="1100" dirty="0"/>
          </a:p>
          <a:p>
            <a:r>
              <a:rPr lang="en-US" dirty="0"/>
              <a:t>However, the most effective information gathering device is the ability to conduct interviews and gather witness statements. </a:t>
            </a:r>
          </a:p>
          <a:p>
            <a:pPr lvl="1"/>
            <a:r>
              <a:rPr lang="en-US" dirty="0"/>
              <a:t>The purpose of an initial interview is to obtain an understanding of the taxpayer’s financial history, business operations, and the accounting records. </a:t>
            </a:r>
          </a:p>
          <a:p>
            <a:pPr lvl="1"/>
            <a:r>
              <a:rPr lang="en-US" dirty="0"/>
              <a:t>This information is then used to evaluate the accuracy of the books and records and determine the depth and scope of the examination. </a:t>
            </a:r>
          </a:p>
          <a:p>
            <a:pPr lvl="1"/>
            <a:endParaRPr lang="en-US" sz="1100" dirty="0"/>
          </a:p>
          <a:p>
            <a:r>
              <a:rPr lang="en-US" dirty="0"/>
              <a:t>To facilitate investigations, agents are endowed with the power to issue a summons. </a:t>
            </a:r>
          </a:p>
          <a:p>
            <a:pPr lvl="1"/>
            <a:r>
              <a:rPr lang="en-US" dirty="0"/>
              <a:t>A summons is an administrative discovery device similar in intent and reach to a grand jury subpoena, which commands the summoned person to appear, testify, or produce documentary evidence. </a:t>
            </a:r>
          </a:p>
        </p:txBody>
      </p:sp>
      <p:sp>
        <p:nvSpPr>
          <p:cNvPr id="5" name="Slide Number Placeholder 4">
            <a:extLst>
              <a:ext uri="{FF2B5EF4-FFF2-40B4-BE49-F238E27FC236}">
                <a16:creationId xmlns:a16="http://schemas.microsoft.com/office/drawing/2014/main" id="{5F1F4F57-A87B-4B3E-A75B-F49841478B0A}"/>
              </a:ext>
            </a:extLst>
          </p:cNvPr>
          <p:cNvSpPr>
            <a:spLocks noGrp="1"/>
          </p:cNvSpPr>
          <p:nvPr>
            <p:ph type="sldNum" sz="quarter" idx="12"/>
          </p:nvPr>
        </p:nvSpPr>
        <p:spPr/>
        <p:txBody>
          <a:bodyPr/>
          <a:lstStyle/>
          <a:p>
            <a:fld id="{FAF29816-22B8-4F5D-8506-44C1E6101C56}" type="slidenum">
              <a:rPr lang="en-US" smtClean="0"/>
              <a:t>78</a:t>
            </a:fld>
            <a:endParaRPr lang="en-US"/>
          </a:p>
        </p:txBody>
      </p:sp>
    </p:spTree>
    <p:extLst>
      <p:ext uri="{BB962C8B-B14F-4D97-AF65-F5344CB8AC3E}">
        <p14:creationId xmlns:p14="http://schemas.microsoft.com/office/powerpoint/2010/main" val="405978730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Power to enforce a Summons </a:t>
            </a:r>
          </a:p>
        </p:txBody>
      </p:sp>
      <p:sp>
        <p:nvSpPr>
          <p:cNvPr id="3" name="Content Placeholder 2"/>
          <p:cNvSpPr>
            <a:spLocks noGrp="1"/>
          </p:cNvSpPr>
          <p:nvPr>
            <p:ph idx="1"/>
          </p:nvPr>
        </p:nvSpPr>
        <p:spPr/>
        <p:txBody>
          <a:bodyPr>
            <a:normAutofit/>
          </a:bodyPr>
          <a:lstStyle/>
          <a:p>
            <a:r>
              <a:rPr lang="en-US" dirty="0"/>
              <a:t>In the event a summoned party does not submit, </a:t>
            </a:r>
          </a:p>
          <a:p>
            <a:pPr lvl="1"/>
            <a:r>
              <a:rPr lang="en-US" sz="1800" dirty="0"/>
              <a:t>the Service must elect whether to request the Department of Justice to bring an enforcement action. </a:t>
            </a:r>
          </a:p>
          <a:p>
            <a:pPr lvl="1"/>
            <a:r>
              <a:rPr lang="en-US" sz="1800" dirty="0"/>
              <a:t>Such actions are generally brought in federal district court for the district where the summoned party resides or is found and the burden lies with the Service.</a:t>
            </a:r>
          </a:p>
          <a:p>
            <a:pPr lvl="1"/>
            <a:r>
              <a:rPr lang="en-US" sz="1800" dirty="0"/>
              <a:t> An order enforcing or denying the summons is final and appealable. </a:t>
            </a:r>
          </a:p>
          <a:p>
            <a:pPr lvl="1"/>
            <a:endParaRPr lang="en-US" sz="1000" dirty="0"/>
          </a:p>
          <a:p>
            <a:r>
              <a:rPr lang="en-US" dirty="0"/>
              <a:t>At the court’s discretion sanctions may be brought against a party that does not comply with the court’s order. </a:t>
            </a:r>
          </a:p>
          <a:p>
            <a:endParaRPr lang="en-US" sz="1100" dirty="0"/>
          </a:p>
          <a:p>
            <a:r>
              <a:rPr lang="en-US" dirty="0"/>
              <a:t>However, it should be noted that a person summoned does not have to wait for an enforcement action to quash the summons. </a:t>
            </a:r>
          </a:p>
        </p:txBody>
      </p:sp>
      <p:sp>
        <p:nvSpPr>
          <p:cNvPr id="5" name="Slide Number Placeholder 4">
            <a:extLst>
              <a:ext uri="{FF2B5EF4-FFF2-40B4-BE49-F238E27FC236}">
                <a16:creationId xmlns:a16="http://schemas.microsoft.com/office/drawing/2014/main" id="{4C9F800F-5CB5-45D7-B788-2C6CB0B9725C}"/>
              </a:ext>
            </a:extLst>
          </p:cNvPr>
          <p:cNvSpPr>
            <a:spLocks noGrp="1"/>
          </p:cNvSpPr>
          <p:nvPr>
            <p:ph type="sldNum" sz="quarter" idx="12"/>
          </p:nvPr>
        </p:nvSpPr>
        <p:spPr/>
        <p:txBody>
          <a:bodyPr/>
          <a:lstStyle/>
          <a:p>
            <a:fld id="{FAF29816-22B8-4F5D-8506-44C1E6101C56}" type="slidenum">
              <a:rPr lang="en-US" smtClean="0"/>
              <a:t>79</a:t>
            </a:fld>
            <a:endParaRPr lang="en-US"/>
          </a:p>
        </p:txBody>
      </p:sp>
    </p:spTree>
    <p:extLst>
      <p:ext uri="{BB962C8B-B14F-4D97-AF65-F5344CB8AC3E}">
        <p14:creationId xmlns:p14="http://schemas.microsoft.com/office/powerpoint/2010/main" val="318735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E9CB3-3D24-47F3-8805-8882AAD48F8F}"/>
              </a:ext>
            </a:extLst>
          </p:cNvPr>
          <p:cNvSpPr>
            <a:spLocks noGrp="1"/>
          </p:cNvSpPr>
          <p:nvPr>
            <p:ph type="title"/>
          </p:nvPr>
        </p:nvSpPr>
        <p:spPr/>
        <p:txBody>
          <a:bodyPr/>
          <a:lstStyle/>
          <a:p>
            <a:r>
              <a:rPr lang="en-US" i="1" dirty="0"/>
              <a:t>Attempt to evade or defeat tax</a:t>
            </a:r>
            <a:r>
              <a:rPr lang="en-US" dirty="0"/>
              <a:t>   </a:t>
            </a:r>
            <a:br>
              <a:rPr lang="en-US" dirty="0"/>
            </a:br>
            <a:endParaRPr lang="en-US" dirty="0"/>
          </a:p>
        </p:txBody>
      </p:sp>
      <p:sp>
        <p:nvSpPr>
          <p:cNvPr id="3" name="Content Placeholder 2">
            <a:extLst>
              <a:ext uri="{FF2B5EF4-FFF2-40B4-BE49-F238E27FC236}">
                <a16:creationId xmlns:a16="http://schemas.microsoft.com/office/drawing/2014/main" id="{33E2FEDB-AC3E-418E-906B-6392A914111A}"/>
              </a:ext>
            </a:extLst>
          </p:cNvPr>
          <p:cNvSpPr>
            <a:spLocks noGrp="1"/>
          </p:cNvSpPr>
          <p:nvPr>
            <p:ph idx="1"/>
          </p:nvPr>
        </p:nvSpPr>
        <p:spPr/>
        <p:txBody>
          <a:bodyPr>
            <a:normAutofit fontScale="92500"/>
          </a:bodyPr>
          <a:lstStyle/>
          <a:p>
            <a:pPr marL="114300" indent="0">
              <a:buNone/>
            </a:pPr>
            <a:r>
              <a:rPr lang="en-US" dirty="0"/>
              <a:t>Supreme Court has stated that section 7201 includes two offenses:</a:t>
            </a:r>
          </a:p>
          <a:p>
            <a:pPr marL="114300" indent="0">
              <a:buNone/>
            </a:pPr>
            <a:endParaRPr lang="en-US" dirty="0"/>
          </a:p>
          <a:p>
            <a:pPr marL="114300" indent="0">
              <a:buNone/>
            </a:pPr>
            <a:r>
              <a:rPr lang="en-US" dirty="0"/>
              <a:t>	(a) the willful attempt to evade or defeat the assessment 		of a tax and </a:t>
            </a:r>
          </a:p>
          <a:p>
            <a:pPr marL="114300" indent="0">
              <a:buNone/>
            </a:pPr>
            <a:endParaRPr lang="en-US" dirty="0"/>
          </a:p>
          <a:p>
            <a:pPr marL="114300" indent="0">
              <a:buNone/>
            </a:pPr>
            <a:r>
              <a:rPr lang="en-US" dirty="0"/>
              <a:t>	(b) the willful attempt to evade or defeat the payment of 		a tax.  </a:t>
            </a:r>
          </a:p>
          <a:p>
            <a:pPr marL="114300" indent="0">
              <a:buNone/>
            </a:pPr>
            <a:endParaRPr lang="en-US" dirty="0"/>
          </a:p>
          <a:p>
            <a:r>
              <a:rPr lang="en-US" dirty="0"/>
              <a:t>Evasion of assessment entails an attempt to prevent the government from determining a taxpayer's true tax  liability.  </a:t>
            </a:r>
          </a:p>
          <a:p>
            <a:endParaRPr lang="en-US" dirty="0"/>
          </a:p>
          <a:p>
            <a:r>
              <a:rPr lang="en-US" dirty="0"/>
              <a:t>Evasion of payment entails an attempt to evade the payment of that liability.</a:t>
            </a:r>
          </a:p>
        </p:txBody>
      </p:sp>
      <p:sp>
        <p:nvSpPr>
          <p:cNvPr id="4" name="Slide Number Placeholder 3">
            <a:extLst>
              <a:ext uri="{FF2B5EF4-FFF2-40B4-BE49-F238E27FC236}">
                <a16:creationId xmlns:a16="http://schemas.microsoft.com/office/drawing/2014/main" id="{4A53531C-8870-4FF5-94D8-868E29D43E25}"/>
              </a:ext>
            </a:extLst>
          </p:cNvPr>
          <p:cNvSpPr>
            <a:spLocks noGrp="1"/>
          </p:cNvSpPr>
          <p:nvPr>
            <p:ph type="sldNum" sz="quarter" idx="12"/>
          </p:nvPr>
        </p:nvSpPr>
        <p:spPr/>
        <p:txBody>
          <a:bodyPr/>
          <a:lstStyle/>
          <a:p>
            <a:fld id="{FAF29816-22B8-4F5D-8506-44C1E6101C56}" type="slidenum">
              <a:rPr lang="en-US" smtClean="0"/>
              <a:t>8</a:t>
            </a:fld>
            <a:endParaRPr lang="en-US"/>
          </a:p>
        </p:txBody>
      </p:sp>
    </p:spTree>
    <p:extLst>
      <p:ext uri="{BB962C8B-B14F-4D97-AF65-F5344CB8AC3E}">
        <p14:creationId xmlns:p14="http://schemas.microsoft.com/office/powerpoint/2010/main" val="219702026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Power to enforce a Summons </a:t>
            </a:r>
          </a:p>
        </p:txBody>
      </p:sp>
      <p:sp>
        <p:nvSpPr>
          <p:cNvPr id="3" name="Content Placeholder 2"/>
          <p:cNvSpPr>
            <a:spLocks noGrp="1"/>
          </p:cNvSpPr>
          <p:nvPr>
            <p:ph idx="1"/>
          </p:nvPr>
        </p:nvSpPr>
        <p:spPr>
          <a:xfrm>
            <a:off x="457200" y="2133600"/>
            <a:ext cx="7620000" cy="3657600"/>
          </a:xfrm>
        </p:spPr>
        <p:txBody>
          <a:bodyPr/>
          <a:lstStyle/>
          <a:p>
            <a:r>
              <a:rPr lang="en-US" dirty="0"/>
              <a:t>A summons may target directly the taxpayer whose liability is being investigated or some third party. </a:t>
            </a:r>
          </a:p>
          <a:p>
            <a:endParaRPr lang="en-US" sz="1000" dirty="0"/>
          </a:p>
          <a:p>
            <a:r>
              <a:rPr lang="en-US" dirty="0"/>
              <a:t>The Service may not contact a third party about the determination or collection and a taxpayer’s liability without providing notice to the taxpayer. </a:t>
            </a:r>
          </a:p>
          <a:p>
            <a:endParaRPr lang="en-US" sz="1000" dirty="0"/>
          </a:p>
          <a:p>
            <a:r>
              <a:rPr lang="en-US" dirty="0"/>
              <a:t>A third party administrative summons is typically aimed at financial institutions, employers, and business associates. </a:t>
            </a:r>
          </a:p>
        </p:txBody>
      </p:sp>
      <p:sp>
        <p:nvSpPr>
          <p:cNvPr id="5" name="Slide Number Placeholder 4">
            <a:extLst>
              <a:ext uri="{FF2B5EF4-FFF2-40B4-BE49-F238E27FC236}">
                <a16:creationId xmlns:a16="http://schemas.microsoft.com/office/drawing/2014/main" id="{9AC94C7E-69EE-47B5-A8B8-117259845C04}"/>
              </a:ext>
            </a:extLst>
          </p:cNvPr>
          <p:cNvSpPr>
            <a:spLocks noGrp="1"/>
          </p:cNvSpPr>
          <p:nvPr>
            <p:ph type="sldNum" sz="quarter" idx="12"/>
          </p:nvPr>
        </p:nvSpPr>
        <p:spPr/>
        <p:txBody>
          <a:bodyPr/>
          <a:lstStyle/>
          <a:p>
            <a:fld id="{FAF29816-22B8-4F5D-8506-44C1E6101C56}" type="slidenum">
              <a:rPr lang="en-US" smtClean="0"/>
              <a:t>80</a:t>
            </a:fld>
            <a:endParaRPr lang="en-US"/>
          </a:p>
        </p:txBody>
      </p:sp>
    </p:spTree>
    <p:extLst>
      <p:ext uri="{BB962C8B-B14F-4D97-AF65-F5344CB8AC3E}">
        <p14:creationId xmlns:p14="http://schemas.microsoft.com/office/powerpoint/2010/main" val="279138758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Client’s Right to Representation </a:t>
            </a:r>
          </a:p>
        </p:txBody>
      </p:sp>
      <p:sp>
        <p:nvSpPr>
          <p:cNvPr id="3" name="Content Placeholder 2"/>
          <p:cNvSpPr>
            <a:spLocks noGrp="1"/>
          </p:cNvSpPr>
          <p:nvPr>
            <p:ph idx="1"/>
          </p:nvPr>
        </p:nvSpPr>
        <p:spPr>
          <a:xfrm>
            <a:off x="457200" y="1600200"/>
            <a:ext cx="7620000" cy="4876800"/>
          </a:xfrm>
        </p:spPr>
        <p:txBody>
          <a:bodyPr>
            <a:normAutofit fontScale="92500" lnSpcReduction="20000"/>
          </a:bodyPr>
          <a:lstStyle/>
          <a:p>
            <a:r>
              <a:rPr lang="en-US" dirty="0"/>
              <a:t>IRC §7521(c) permits a representative authorized by a taxpayer to represent him or her at any interview. </a:t>
            </a:r>
          </a:p>
          <a:p>
            <a:endParaRPr lang="en-US" sz="1200" dirty="0"/>
          </a:p>
          <a:p>
            <a:r>
              <a:rPr lang="en-US" b="1" dirty="0"/>
              <a:t>Generally, the taxpayers’ presence is not required unless an administrative summons has been issued </a:t>
            </a:r>
            <a:r>
              <a:rPr lang="en-US" dirty="0"/>
              <a:t>so long as the representative: </a:t>
            </a:r>
          </a:p>
          <a:p>
            <a:pPr lvl="1"/>
            <a:r>
              <a:rPr lang="en-US" dirty="0"/>
              <a:t>1)has first-hand knowledge of the taxpayer’s business, business practice, bookkeeping methods, accounting practices, and the daily operations of the business; </a:t>
            </a:r>
          </a:p>
          <a:p>
            <a:pPr lvl="1"/>
            <a:r>
              <a:rPr lang="en-US" dirty="0"/>
              <a:t>2) provides factual, reliable information to questions asked by the examiner; </a:t>
            </a:r>
          </a:p>
          <a:p>
            <a:pPr lvl="1"/>
            <a:r>
              <a:rPr lang="en-US" dirty="0"/>
              <a:t>3) timely provides follow-up information for any questions that could not be answered at the time of the initial interview; and </a:t>
            </a:r>
          </a:p>
          <a:p>
            <a:pPr lvl="1"/>
            <a:r>
              <a:rPr lang="en-US" dirty="0"/>
              <a:t>4) has properly executed Form 2848 or Form 8821. </a:t>
            </a:r>
          </a:p>
          <a:p>
            <a:pPr lvl="1"/>
            <a:endParaRPr lang="en-US" sz="1100" dirty="0"/>
          </a:p>
          <a:p>
            <a:r>
              <a:rPr lang="en-US" dirty="0"/>
              <a:t>However, if the examiner concludes that the representative does not have sufficient knowledge or refused to comply, the examiner should request an interview with the person that possesses the information i.e. the taxpayer. </a:t>
            </a:r>
          </a:p>
        </p:txBody>
      </p:sp>
      <p:sp>
        <p:nvSpPr>
          <p:cNvPr id="5" name="Slide Number Placeholder 4">
            <a:extLst>
              <a:ext uri="{FF2B5EF4-FFF2-40B4-BE49-F238E27FC236}">
                <a16:creationId xmlns:a16="http://schemas.microsoft.com/office/drawing/2014/main" id="{FE992160-DDCB-41B7-9BB2-B7F1473536B5}"/>
              </a:ext>
            </a:extLst>
          </p:cNvPr>
          <p:cNvSpPr>
            <a:spLocks noGrp="1"/>
          </p:cNvSpPr>
          <p:nvPr>
            <p:ph type="sldNum" sz="quarter" idx="12"/>
          </p:nvPr>
        </p:nvSpPr>
        <p:spPr/>
        <p:txBody>
          <a:bodyPr/>
          <a:lstStyle/>
          <a:p>
            <a:fld id="{FAF29816-22B8-4F5D-8506-44C1E6101C56}" type="slidenum">
              <a:rPr lang="en-US" smtClean="0"/>
              <a:t>81</a:t>
            </a:fld>
            <a:endParaRPr lang="en-US"/>
          </a:p>
        </p:txBody>
      </p:sp>
    </p:spTree>
    <p:extLst>
      <p:ext uri="{BB962C8B-B14F-4D97-AF65-F5344CB8AC3E}">
        <p14:creationId xmlns:p14="http://schemas.microsoft.com/office/powerpoint/2010/main" val="1117681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Elements of Evasion of Payment</a:t>
            </a:r>
          </a:p>
        </p:txBody>
      </p:sp>
      <p:sp>
        <p:nvSpPr>
          <p:cNvPr id="3" name="Content Placeholder 2"/>
          <p:cNvSpPr>
            <a:spLocks noGrp="1"/>
          </p:cNvSpPr>
          <p:nvPr>
            <p:ph sz="half" idx="2"/>
          </p:nvPr>
        </p:nvSpPr>
        <p:spPr>
          <a:xfrm>
            <a:off x="457200" y="1447800"/>
            <a:ext cx="4648200" cy="4678363"/>
          </a:xfrm>
        </p:spPr>
        <p:txBody>
          <a:bodyPr>
            <a:normAutofit fontScale="92500" lnSpcReduction="20000"/>
          </a:bodyPr>
          <a:lstStyle/>
          <a:p>
            <a:r>
              <a:rPr lang="en-US" dirty="0"/>
              <a:t>Evasion of payment occurs only after the existence of a tax due and owing has been established,</a:t>
            </a:r>
          </a:p>
          <a:p>
            <a:pPr lvl="1"/>
            <a:endParaRPr lang="en-US" dirty="0"/>
          </a:p>
          <a:p>
            <a:pPr lvl="1"/>
            <a:r>
              <a:rPr lang="en-US" dirty="0"/>
              <a:t>either by the taxpayer reporting the amount of tax due and owing, </a:t>
            </a:r>
          </a:p>
          <a:p>
            <a:pPr lvl="1"/>
            <a:endParaRPr lang="en-US" dirty="0"/>
          </a:p>
          <a:p>
            <a:pPr lvl="1"/>
            <a:r>
              <a:rPr lang="en-US" dirty="0"/>
              <a:t>by the Internal Revenue Service examining the taxpayer and assessing the amount of tax deemed to be due and owing,</a:t>
            </a:r>
          </a:p>
          <a:p>
            <a:pPr lvl="1"/>
            <a:endParaRPr lang="en-US" dirty="0"/>
          </a:p>
          <a:p>
            <a:pPr lvl="1"/>
            <a:r>
              <a:rPr lang="en-US" dirty="0"/>
              <a:t>or by operation of law on the date that the  return is due if the taxpayer fails to file a return and the government can  prove that there was a tax deficiency on that date. </a:t>
            </a:r>
          </a:p>
          <a:p>
            <a:pPr marL="114300" indent="0">
              <a:buNone/>
            </a:pPr>
            <a:endParaRPr lang="en-US" dirty="0"/>
          </a:p>
        </p:txBody>
      </p:sp>
      <p:pic>
        <p:nvPicPr>
          <p:cNvPr id="9" name="Content Placeholder 8"/>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5257800" y="2590800"/>
            <a:ext cx="2800350" cy="1628775"/>
          </a:xfrm>
        </p:spPr>
      </p:pic>
      <p:sp>
        <p:nvSpPr>
          <p:cNvPr id="5" name="TextBox 4"/>
          <p:cNvSpPr txBox="1"/>
          <p:nvPr/>
        </p:nvSpPr>
        <p:spPr>
          <a:xfrm>
            <a:off x="6248400" y="6538819"/>
            <a:ext cx="2353362" cy="307777"/>
          </a:xfrm>
          <a:prstGeom prst="rect">
            <a:avLst/>
          </a:prstGeom>
          <a:noFill/>
        </p:spPr>
        <p:txBody>
          <a:bodyPr wrap="square" rtlCol="0">
            <a:spAutoFit/>
          </a:bodyPr>
          <a:lstStyle/>
          <a:p>
            <a:r>
              <a:rPr lang="en-US" sz="1400" dirty="0"/>
              <a:t>Page 27 of Written Materials</a:t>
            </a:r>
          </a:p>
        </p:txBody>
      </p:sp>
      <p:sp>
        <p:nvSpPr>
          <p:cNvPr id="4" name="Slide Number Placeholder 3">
            <a:extLst>
              <a:ext uri="{FF2B5EF4-FFF2-40B4-BE49-F238E27FC236}">
                <a16:creationId xmlns:a16="http://schemas.microsoft.com/office/drawing/2014/main" id="{9C674A91-5A96-4578-B734-897717B7F01E}"/>
              </a:ext>
            </a:extLst>
          </p:cNvPr>
          <p:cNvSpPr>
            <a:spLocks noGrp="1"/>
          </p:cNvSpPr>
          <p:nvPr>
            <p:ph type="sldNum" sz="quarter" idx="12"/>
          </p:nvPr>
        </p:nvSpPr>
        <p:spPr/>
        <p:txBody>
          <a:bodyPr/>
          <a:lstStyle/>
          <a:p>
            <a:fld id="{FAF29816-22B8-4F5D-8506-44C1E6101C56}" type="slidenum">
              <a:rPr lang="en-US" smtClean="0"/>
              <a:t>9</a:t>
            </a:fld>
            <a:endParaRPr lang="en-US"/>
          </a:p>
        </p:txBody>
      </p:sp>
    </p:spTree>
    <p:extLst>
      <p:ext uri="{BB962C8B-B14F-4D97-AF65-F5344CB8AC3E}">
        <p14:creationId xmlns:p14="http://schemas.microsoft.com/office/powerpoint/2010/main" val="23379864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718</TotalTime>
  <Words>10101</Words>
  <Application>Microsoft Office PowerPoint</Application>
  <PresentationFormat>On-screen Show (4:3)</PresentationFormat>
  <Paragraphs>710</Paragraphs>
  <Slides>81</Slides>
  <Notes>74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81</vt:i4>
      </vt:variant>
    </vt:vector>
  </HeadingPairs>
  <TitlesOfParts>
    <vt:vector size="85" baseType="lpstr">
      <vt:lpstr>Arial</vt:lpstr>
      <vt:lpstr>Calibri</vt:lpstr>
      <vt:lpstr>Cambria</vt:lpstr>
      <vt:lpstr>Adjacency</vt:lpstr>
      <vt:lpstr>Evasion of Payment of Taxes: The Undiscussed Tax Crime Plus Additional Tax Controversy Issues  </vt:lpstr>
      <vt:lpstr>Understanding Tax Evasion </vt:lpstr>
      <vt:lpstr>STATUTORY LANGUAGE:  26 U.S.C. § 7201</vt:lpstr>
      <vt:lpstr>Potential Tax Practitioner  Criminal Liability</vt:lpstr>
      <vt:lpstr>Common reasons the IRS and DOJ start investigations</vt:lpstr>
      <vt:lpstr>Evasion of Payment </vt:lpstr>
      <vt:lpstr>EVASION OF PAYMENT OF TAX – AFFIRMATIVE ACTS CONSTITUTING AN ATTEMPT </vt:lpstr>
      <vt:lpstr>Attempt to evade or defeat tax    </vt:lpstr>
      <vt:lpstr>Elements of Evasion of Payment</vt:lpstr>
      <vt:lpstr>Affirmative Act </vt:lpstr>
      <vt:lpstr>Affirmative Act </vt:lpstr>
      <vt:lpstr>Case Law Examples of Affirmative Acts that Constituted Felony Evasion of Payment  </vt:lpstr>
      <vt:lpstr>Case Law Examples of Affirmative Acts that Constituted Felony Evasion of Payment  </vt:lpstr>
      <vt:lpstr>Case Law Examples of Affirmative Acts that Constituted Felony Evasion of Payment  </vt:lpstr>
      <vt:lpstr>Case Law Examples of Taxes Due and Owing Element of Felony Evasion of Payment  </vt:lpstr>
      <vt:lpstr>Conspiracy between  the client and CPA  </vt:lpstr>
      <vt:lpstr>Potential Tax Practitioner Criminal Liability</vt:lpstr>
      <vt:lpstr>Conspiracy between  the client and CPA  </vt:lpstr>
      <vt:lpstr>CPA aiding and abetting in criminal tax fraud </vt:lpstr>
      <vt:lpstr>Owner of Engineering Firms and CPA Charged in Hawaii with Tax Crimes </vt:lpstr>
      <vt:lpstr>Owner of Engineering Firms and CPA Charged in Hawaii with Tax Crimes </vt:lpstr>
      <vt:lpstr>Miami CPA Charged with Tax Evasion After Failing to File and Pay Taxes for Multiple Years  </vt:lpstr>
      <vt:lpstr>Miami CPA Charged with Tax Evasion After Failing to File and Pay Taxes for Multiple Years  </vt:lpstr>
      <vt:lpstr>The Spies Evasion Doctrine</vt:lpstr>
      <vt:lpstr>The Spies Evasion Doctrine</vt:lpstr>
      <vt:lpstr>Eggshell Audit</vt:lpstr>
      <vt:lpstr>Reverse Eggshell Audit </vt:lpstr>
      <vt:lpstr>Warning signs to look for in determining if there has been a criminal referral and therefor an egg shell audit has reversed into a reverse egg shell audit: </vt:lpstr>
      <vt:lpstr>Understanding why a reverse egg shell audit is so dangerous for a taxpayer: </vt:lpstr>
      <vt:lpstr>Effective criminal tax defense counsel’s goals in an egg shell audit: </vt:lpstr>
      <vt:lpstr>Methods to obtain the above goals: </vt:lpstr>
      <vt:lpstr>Methods to obtain the above goals Cont’d:</vt:lpstr>
      <vt:lpstr>Methods to obtain the above goals Cont’d:</vt:lpstr>
      <vt:lpstr>Methods to obtain the above goals Cont’d:</vt:lpstr>
      <vt:lpstr>DEFENSE TACTICS DURING CIVIL EXAMINATION</vt:lpstr>
      <vt:lpstr>IMPROBABILITY OF CONVICTION</vt:lpstr>
      <vt:lpstr>Criminal Investigation Division methodology of choosing and investigating a case: </vt:lpstr>
      <vt:lpstr>Criminal Investigation Division methodology of choosing and investigating a case: </vt:lpstr>
      <vt:lpstr>Circumstantial Methods of Proof:</vt:lpstr>
      <vt:lpstr>Circumstantial Methods of Proof:</vt:lpstr>
      <vt:lpstr>Extraordinary Criminal Investigation Division Techniques</vt:lpstr>
      <vt:lpstr>Common tactics employed by the Criminal Investigation Division in conducting an investigation:</vt:lpstr>
      <vt:lpstr>CID’S INTERVIEWING OF THE TAXPAYER AND WITNESSES ASSOCIATED WITH THE TAXPAYER</vt:lpstr>
      <vt:lpstr>PowerPoint Presentation</vt:lpstr>
      <vt:lpstr>CANVASSING FINANCIAL INSTITUTIONS</vt:lpstr>
      <vt:lpstr>DEFENSE TACTICS DURING CID EXAMINATION</vt:lpstr>
      <vt:lpstr>Information commonly contained in a CID special agent’s report recommending criminal prosecution for a tax crime:</vt:lpstr>
      <vt:lpstr>The discovery process in a criminal tax case:</vt:lpstr>
      <vt:lpstr>Role that the Grand Jury plays in the prosecution of a tax crime:</vt:lpstr>
      <vt:lpstr>Government’s required content to include in an indictment or an information in a criminal tax case:</vt:lpstr>
      <vt:lpstr>PowerPoint Presentation</vt:lpstr>
      <vt:lpstr>Effective Defense strategies: </vt:lpstr>
      <vt:lpstr>Willfulness Defined</vt:lpstr>
      <vt:lpstr>Proof of Willfulness</vt:lpstr>
      <vt:lpstr>Mistake</vt:lpstr>
      <vt:lpstr>Mitigation Techniques Available to an Actual or Potential Criminal Charge</vt:lpstr>
      <vt:lpstr>Mitigation Techniques Available to an Actual or Potential Criminal Charge</vt:lpstr>
      <vt:lpstr>Tax Evasion or Fraud and Voluntary Disclosures: </vt:lpstr>
      <vt:lpstr>Tax Evasion or Fraud and Voluntary Disclosures: </vt:lpstr>
      <vt:lpstr>Voluntary Disclosure Practice</vt:lpstr>
      <vt:lpstr>Examples of Voluntary Disclosure Include:</vt:lpstr>
      <vt:lpstr>Making the Disclosure  (Loud versus Quiet)</vt:lpstr>
      <vt:lpstr>Making the Disclosure  (Loud versus Quiet)</vt:lpstr>
      <vt:lpstr>Selections from the Tax Crimes Handbook</vt:lpstr>
      <vt:lpstr>Selections from the Tax Crimes Handbook</vt:lpstr>
      <vt:lpstr>Selections from the Tax Crimes Handbook</vt:lpstr>
      <vt:lpstr>Ethical requirements for CPA’s in the face of possible criminal tax issues raised by a current or potential client. </vt:lpstr>
      <vt:lpstr>Ethical requirements for CPA’s in the face of possible criminal tax issues raised by a current or potential client. </vt:lpstr>
      <vt:lpstr>Ethical requirements for CPA’s in the face of possible criminal tax issues raised by a current or potential client. </vt:lpstr>
      <vt:lpstr>Ethical requirements for CPA’s in the face of possible criminal tax issues raised by a current or potential client. </vt:lpstr>
      <vt:lpstr>Common Misunderstanding by the CPA of the Privileges Conferred by IRC Section 7525 </vt:lpstr>
      <vt:lpstr>Common Misunderstanding by the CPA of the Privileges Conferred by IRC Section 7525 </vt:lpstr>
      <vt:lpstr>Protection Afforded to a Client Where the CPA Works for an Attorney under a Kovel Agreement </vt:lpstr>
      <vt:lpstr>Ethical Requirements under the AICPA Statement on Standards for Tax Services </vt:lpstr>
      <vt:lpstr>Teaming up With a Tax Attorney to Solve a Current or Potential Client’s Criminal Tax Issues </vt:lpstr>
      <vt:lpstr>Criminal Tax reference tools for CPA’s</vt:lpstr>
      <vt:lpstr>California Tax Crimes and Tax Enforcement. </vt:lpstr>
      <vt:lpstr>Overview of authority on point with this issue – Do I have to produce my client? </vt:lpstr>
      <vt:lpstr>Power to enforce a Summons </vt:lpstr>
      <vt:lpstr>Power to enforce a Summons </vt:lpstr>
      <vt:lpstr>Client’s Right to Representation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 Avoidance and Evasion - Where is the Line Drawn?"</dc:title>
  <dc:creator>Dave</dc:creator>
  <cp:lastModifiedBy>Dave Klasing</cp:lastModifiedBy>
  <cp:revision>88</cp:revision>
  <cp:lastPrinted>2018-08-24T02:19:03Z</cp:lastPrinted>
  <dcterms:created xsi:type="dcterms:W3CDTF">2014-07-09T22:51:32Z</dcterms:created>
  <dcterms:modified xsi:type="dcterms:W3CDTF">2018-08-24T02:57:36Z</dcterms:modified>
</cp:coreProperties>
</file>